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layfair Display"/>
      <p:regular r:id="rId38"/>
      <p:bold r:id="rId39"/>
      <p:italic r:id="rId40"/>
      <p:boldItalic r:id="rId41"/>
    </p:embeddedFont>
    <p:embeddedFont>
      <p:font typeface="Lato"/>
      <p:regular r:id="rId42"/>
      <p:bold r:id="rId43"/>
      <p:italic r:id="rId44"/>
      <p:boldItalic r:id="rId45"/>
    </p:embeddedFont>
    <p:embeddedFont>
      <p:font typeface="Source Code Pro"/>
      <p:regular r:id="rId46"/>
      <p:bold r:id="rId47"/>
      <p:italic r:id="rId48"/>
      <p:boldItalic r:id="rId49"/>
    </p:embeddedFon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42" Type="http://schemas.openxmlformats.org/officeDocument/2006/relationships/font" Target="fonts/Lato-regular.fntdata"/><Relationship Id="rId41" Type="http://schemas.openxmlformats.org/officeDocument/2006/relationships/font" Target="fonts/PlayfairDisplay-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SourceCodePro-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italic.fntdata"/><Relationship Id="rId47" Type="http://schemas.openxmlformats.org/officeDocument/2006/relationships/font" Target="fonts/SourceCodePro-bold.fntdata"/><Relationship Id="rId49"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layfairDisplay-bold.fntdata"/><Relationship Id="rId38" Type="http://schemas.openxmlformats.org/officeDocument/2006/relationships/font" Target="fonts/PlayfairDispl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f71044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gcf71044e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863c5f0b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d863c5f0b6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863c5f0b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d863c5f0b6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863c5f0b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d863c5f0b6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72a26005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d72a260057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863c5f0b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d863c5f0b6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72a1a62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d72a1a620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72a26005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d72a260057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72a26005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d72a260057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863c5f0b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d863c5f0b6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72a26005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d72a260057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863c5f0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d863c5f0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863c5f0b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d863c5f0b6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863c5f0b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d863c5f0b6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863c5f0b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d863c5f0b6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f71044e5e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cf71044e5e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863c5f0b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d863c5f0b6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863c5f0b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d863c5f0b6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863c5f0b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d863c5f0b6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863c5f0b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d863c5f0b6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863c5f0b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d863c5f0b6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863c5f0b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d863c5f0b6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0fed134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d0fed134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863c5f0b6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d863c5f0b6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863c5f0b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d863c5f0b6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863c5f0b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d863c5f0b6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f71044e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cf71044e5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0fed134f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d0fed134f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72a26005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d72a260057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863c5f0b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d863c5f0b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863c5f0b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d863c5f0b6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863c5f0b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d863c5f0b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819000"/>
          </a:xfrm>
          <a:prstGeom prst="rect">
            <a:avLst/>
          </a:prstGeom>
        </p:spPr>
        <p:txBody>
          <a:bodyPr anchorCtr="0" anchor="t" bIns="91425" lIns="91425" spcFirstLastPara="1" rIns="91425" wrap="square" tIns="91425">
            <a:normAutofit/>
          </a:bodyPr>
          <a:lstStyle>
            <a:lvl1pPr indent="-342900" lvl="0" marL="457200">
              <a:lnSpc>
                <a:spcPct val="105000"/>
              </a:lnSpc>
              <a:spcBef>
                <a:spcPts val="0"/>
              </a:spcBef>
              <a:spcAft>
                <a:spcPts val="0"/>
              </a:spcAft>
              <a:buSzPts val="1800"/>
              <a:buChar char="●"/>
              <a:defRPr sz="1400">
                <a:latin typeface="Georgia"/>
                <a:ea typeface="Georgia"/>
                <a:cs typeface="Georgia"/>
                <a:sym typeface="Georgia"/>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Deep_neural_network" TargetMode="External"/><Relationship Id="rId4" Type="http://schemas.openxmlformats.org/officeDocument/2006/relationships/hyperlink" Target="https://en.wikipedia.org/wiki/Convolutional_neural_network#cite_note-Valueva_Nagornov_Lyakhov_Valuev_2020_pp._232%E2%80%93243-1" TargetMode="External"/><Relationship Id="rId5" Type="http://schemas.openxmlformats.org/officeDocument/2006/relationships/hyperlink" Target="https://en.wikipedia.org/wiki/Equivariant_map" TargetMode="External"/><Relationship Id="rId6" Type="http://schemas.openxmlformats.org/officeDocument/2006/relationships/hyperlink" Target="https://en.wikipedia.org/wiki/Convolutional_neural_network#cite_note-:0-2" TargetMode="External"/><Relationship Id="rId7" Type="http://schemas.openxmlformats.org/officeDocument/2006/relationships/hyperlink" Target="https://en.wikipedia.org/wiki/Convolutional_neural_network#cite_note-:1-3" TargetMode="External"/><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en.wikipedia.org/wiki/Recurrent_neural_network" TargetMode="External"/><Relationship Id="rId4" Type="http://schemas.openxmlformats.org/officeDocument/2006/relationships/hyperlink" Target="https://en.wikipedia.org/wiki/Long_short-term_memory#cite_note-lstm1997-1" TargetMode="External"/><Relationship Id="rId5" Type="http://schemas.openxmlformats.org/officeDocument/2006/relationships/hyperlink" Target="https://en.wikipedia.org/wiki/Deep_learning" TargetMode="External"/><Relationship Id="rId6" Type="http://schemas.openxmlformats.org/officeDocument/2006/relationships/hyperlink" Target="https://en.wikipedia.org/wiki/Feedforward_neural_network" TargetMode="External"/><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6.png"/><Relationship Id="rId10" Type="http://schemas.openxmlformats.org/officeDocument/2006/relationships/image" Target="../media/image10.png"/><Relationship Id="rId9"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sripaadsrinivasan/kickstarter-campaigns-dataset" TargetMode="External"/><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pyimagesearch.com/2019/02/04/keras-multiple-inputs-and-mixed-data/" TargetMode="External"/><Relationship Id="rId4" Type="http://schemas.openxmlformats.org/officeDocument/2006/relationships/hyperlink" Target="https://www.section.io/engineering-education/house-price-prediction/" TargetMode="External"/><Relationship Id="rId11" Type="http://schemas.openxmlformats.org/officeDocument/2006/relationships/hyperlink" Target="https://medium.com/voice-tech-podcast/text-classification-using-cnn-9ade8155dfb9" TargetMode="External"/><Relationship Id="rId10" Type="http://schemas.openxmlformats.org/officeDocument/2006/relationships/hyperlink" Target="https://machinelearningmastery.com/make-predictions-scikit-learn/" TargetMode="External"/><Relationship Id="rId12" Type="http://schemas.openxmlformats.org/officeDocument/2006/relationships/hyperlink" Target="https://github.com/mrunal46/Text-Classification-using-LSTM-and-CNN/blob/master/LSTM%20and%20CNN%20on%20imdb.ipynb" TargetMode="External"/><Relationship Id="rId9" Type="http://schemas.openxmlformats.org/officeDocument/2006/relationships/hyperlink" Target="https://machinelearningmastery.com/how-to-make-classification-and-regression-predictions-for-deep-learning-models-in-keras/" TargetMode="External"/><Relationship Id="rId5" Type="http://schemas.openxmlformats.org/officeDocument/2006/relationships/hyperlink" Target="https://datascienceplus.com/long-short-term-memory-lstm-and-how-to-implement-lstm-using-python/" TargetMode="External"/><Relationship Id="rId6" Type="http://schemas.openxmlformats.org/officeDocument/2006/relationships/hyperlink" Target="https://machinelearningmastery.com/time-series-prediction-lstm-recurrent-neural-networks-python-keras/" TargetMode="External"/><Relationship Id="rId7" Type="http://schemas.openxmlformats.org/officeDocument/2006/relationships/hyperlink" Target="https://machinelearningmastery.com/cnn-long-short-term-memory-networks/" TargetMode="External"/><Relationship Id="rId8" Type="http://schemas.openxmlformats.org/officeDocument/2006/relationships/hyperlink" Target="https://www.datacamp.com/community/tutorials/convolutional-neural-networks-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200"/>
              <a:buNone/>
            </a:pPr>
            <a:r>
              <a:rPr lang="tr"/>
              <a:t>Intro to </a:t>
            </a:r>
            <a:r>
              <a:rPr lang="tr"/>
              <a:t>NLP</a:t>
            </a:r>
            <a:endParaRPr/>
          </a:p>
          <a:p>
            <a:pPr indent="0" lvl="0" marL="0" rtl="0" algn="ctr">
              <a:lnSpc>
                <a:spcPct val="100000"/>
              </a:lnSpc>
              <a:spcBef>
                <a:spcPts val="0"/>
              </a:spcBef>
              <a:spcAft>
                <a:spcPts val="0"/>
              </a:spcAft>
              <a:buSzPts val="3200"/>
              <a:buNone/>
            </a:pPr>
            <a:r>
              <a:rPr lang="tr" sz="1900"/>
              <a:t>#</a:t>
            </a:r>
            <a:r>
              <a:rPr lang="tr" sz="1900"/>
              <a:t>deep learning classifiers</a:t>
            </a:r>
            <a:endParaRPr sz="1900"/>
          </a:p>
        </p:txBody>
      </p:sp>
      <p:sp>
        <p:nvSpPr>
          <p:cNvPr id="60" name="Google Shape;60;p13"/>
          <p:cNvSpPr txBox="1"/>
          <p:nvPr>
            <p:ph idx="1" type="subTitle"/>
          </p:nvPr>
        </p:nvSpPr>
        <p:spPr>
          <a:xfrm>
            <a:off x="2773775" y="3266925"/>
            <a:ext cx="3611100" cy="7014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852"/>
              <a:buNone/>
            </a:pPr>
            <a:r>
              <a:rPr lang="tr" sz="1595"/>
              <a:t>150116884	   Esra Polat</a:t>
            </a:r>
            <a:endParaRPr sz="1595"/>
          </a:p>
          <a:p>
            <a:pPr indent="0" lvl="0" marL="0" rtl="0" algn="ctr">
              <a:lnSpc>
                <a:spcPct val="80000"/>
              </a:lnSpc>
              <a:spcBef>
                <a:spcPts val="0"/>
              </a:spcBef>
              <a:spcAft>
                <a:spcPts val="0"/>
              </a:spcAft>
              <a:buSzPts val="852"/>
              <a:buNone/>
            </a:pPr>
            <a:r>
              <a:rPr lang="tr" sz="1595"/>
              <a:t>150116071    Nur Deniz Çaylı</a:t>
            </a:r>
            <a:endParaRPr sz="1595"/>
          </a:p>
          <a:p>
            <a:pPr indent="0" lvl="0" marL="0" rtl="0" algn="ctr">
              <a:lnSpc>
                <a:spcPct val="80000"/>
              </a:lnSpc>
              <a:spcBef>
                <a:spcPts val="0"/>
              </a:spcBef>
              <a:spcAft>
                <a:spcPts val="0"/>
              </a:spcAft>
              <a:buSzPts val="852"/>
              <a:buNone/>
            </a:pPr>
            <a:r>
              <a:rPr lang="tr" sz="1595"/>
              <a:t>150116028   Minel Saygısever</a:t>
            </a:r>
            <a:endParaRPr sz="1595"/>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Outlier Data</a:t>
            </a:r>
            <a:endParaRPr/>
          </a:p>
        </p:txBody>
      </p:sp>
      <p:sp>
        <p:nvSpPr>
          <p:cNvPr id="142" name="Google Shape;142;p22"/>
          <p:cNvSpPr txBox="1"/>
          <p:nvPr>
            <p:ph idx="1" type="body"/>
          </p:nvPr>
        </p:nvSpPr>
        <p:spPr>
          <a:xfrm>
            <a:off x="161325" y="1084025"/>
            <a:ext cx="8901900" cy="393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Looking at the correlations above we can see that nothing is too strongly correlated except spotlight, backers_count, pledged, and staff_pick</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But really the only significant ones are backers_count and spotlight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len(kickstarter_iqr_trimmed[kickstarter_iqr_trimmed['spotlight'] == 1])</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taken together with the spotlight variable's correlation to SuccessfulBool, we can conclude that all spotlighted campaigns were successful, </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at least in this dataset, taking into account the fact that it is reduced to IQR values only</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len(kickstarter_iqr_trimmed[kickstarter_iqr_trimmed['SuccessfulBool'] == 1])</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we are going to pool together these strongly correlated features for feature selection</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reduced_x_features = kickstarter_iqr_trimmed[['launch_to_deadline_days', 'staff_pick', 'pledged', 'backers_count', 'spotlight', 'goal']]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reduced_y = kickstarter_iqr_trimmed[['SuccessfulBool']]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Because of the original format of the variables, we need to take the log and sqrt transformations of them and  check correlation with those </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as well to account for non-linear relationships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numeric_subset = kickstarter_iqr_trimmed.select_dtypes('number')</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for col in numeric_subset.columns: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if col == 'SuccessfulBool': next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else: numeric_subset['sqrt_' + col] = np.sqrt(numeric_subset[col])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numeric_subset['log_' + col] = np.log(numeric_subset[col])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categorical_subset = kickstarter_iqr_trimmed['category']</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categorical_subset = pd.get_dummies(categorical_subset)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features = pd.concat([numeric_subset, categorical_subset], axis = 1)</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features = features.dropna(subset = ['SuccessfulBool'])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correlations = features.corr()['SuccessfulBool'].dropna().sort_values()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correlations.head()</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p:txBody>
      </p:sp>
      <p:pic>
        <p:nvPicPr>
          <p:cNvPr id="143" name="Google Shape;143;p22"/>
          <p:cNvPicPr preferRelativeResize="0"/>
          <p:nvPr/>
        </p:nvPicPr>
        <p:blipFill>
          <a:blip r:embed="rId3">
            <a:alphaModFix/>
          </a:blip>
          <a:stretch>
            <a:fillRect/>
          </a:stretch>
        </p:blipFill>
        <p:spPr>
          <a:xfrm>
            <a:off x="4988875" y="2025749"/>
            <a:ext cx="490800" cy="218550"/>
          </a:xfrm>
          <a:prstGeom prst="rect">
            <a:avLst/>
          </a:prstGeom>
          <a:noFill/>
          <a:ln cap="flat" cmpd="sng" w="9525">
            <a:solidFill>
              <a:schemeClr val="dk2"/>
            </a:solidFill>
            <a:prstDash val="solid"/>
            <a:round/>
            <a:headEnd len="sm" w="sm" type="none"/>
            <a:tailEnd len="sm" w="sm" type="none"/>
          </a:ln>
        </p:spPr>
      </p:pic>
      <p:pic>
        <p:nvPicPr>
          <p:cNvPr id="144" name="Google Shape;144;p22"/>
          <p:cNvPicPr preferRelativeResize="0"/>
          <p:nvPr/>
        </p:nvPicPr>
        <p:blipFill>
          <a:blip r:embed="rId3">
            <a:alphaModFix/>
          </a:blip>
          <a:stretch>
            <a:fillRect/>
          </a:stretch>
        </p:blipFill>
        <p:spPr>
          <a:xfrm>
            <a:off x="4663900" y="1466099"/>
            <a:ext cx="490800" cy="218550"/>
          </a:xfrm>
          <a:prstGeom prst="rect">
            <a:avLst/>
          </a:prstGeom>
          <a:noFill/>
          <a:ln cap="flat" cmpd="sng" w="9525">
            <a:solidFill>
              <a:schemeClr val="dk2"/>
            </a:solidFill>
            <a:prstDash val="solid"/>
            <a:round/>
            <a:headEnd len="sm" w="sm" type="none"/>
            <a:tailEnd len="sm" w="sm" type="none"/>
          </a:ln>
        </p:spPr>
      </p:pic>
      <p:pic>
        <p:nvPicPr>
          <p:cNvPr id="145" name="Google Shape;145;p22"/>
          <p:cNvPicPr preferRelativeResize="0"/>
          <p:nvPr/>
        </p:nvPicPr>
        <p:blipFill>
          <a:blip r:embed="rId4">
            <a:alphaModFix/>
          </a:blip>
          <a:stretch>
            <a:fillRect/>
          </a:stretch>
        </p:blipFill>
        <p:spPr>
          <a:xfrm>
            <a:off x="5019975" y="3376075"/>
            <a:ext cx="3769351" cy="1337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Outlier Data</a:t>
            </a:r>
            <a:endParaRPr/>
          </a:p>
        </p:txBody>
      </p:sp>
      <p:sp>
        <p:nvSpPr>
          <p:cNvPr id="151" name="Google Shape;151;p23"/>
          <p:cNvSpPr txBox="1"/>
          <p:nvPr>
            <p:ph idx="1" type="body"/>
          </p:nvPr>
        </p:nvSpPr>
        <p:spPr>
          <a:xfrm>
            <a:off x="161325" y="1084025"/>
            <a:ext cx="8901900" cy="88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we saw in the previous step that goal got a boost in correlation what you take its log, so we will add log_goal into the reduced_x_features </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dataframe and saw log_pledged show a significant boost as well, so that will be included</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reduced_x_features['log_goal'] = features['log_goal']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reduced_x_features['log_pledged'] = features['log_pledged']</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800">
              <a:solidFill>
                <a:schemeClr val="dk1"/>
              </a:solidFill>
              <a:latin typeface="Source Code Pro"/>
              <a:ea typeface="Source Code Pro"/>
              <a:cs typeface="Source Code Pro"/>
              <a:sym typeface="Source Code Pro"/>
            </a:endParaRPr>
          </a:p>
        </p:txBody>
      </p:sp>
      <p:pic>
        <p:nvPicPr>
          <p:cNvPr id="152" name="Google Shape;152;p23"/>
          <p:cNvPicPr preferRelativeResize="0"/>
          <p:nvPr/>
        </p:nvPicPr>
        <p:blipFill>
          <a:blip r:embed="rId3">
            <a:alphaModFix/>
          </a:blip>
          <a:stretch>
            <a:fillRect/>
          </a:stretch>
        </p:blipFill>
        <p:spPr>
          <a:xfrm>
            <a:off x="1578913" y="2036500"/>
            <a:ext cx="4810707" cy="2737199"/>
          </a:xfrm>
          <a:prstGeom prst="rect">
            <a:avLst/>
          </a:prstGeom>
          <a:noFill/>
          <a:ln cap="flat" cmpd="sng" w="9525">
            <a:solidFill>
              <a:schemeClr val="dk2"/>
            </a:solidFill>
            <a:prstDash val="solid"/>
            <a:round/>
            <a:headEnd len="sm" w="sm" type="none"/>
            <a:tailEnd len="sm" w="sm" type="none"/>
          </a:ln>
        </p:spPr>
      </p:pic>
      <p:pic>
        <p:nvPicPr>
          <p:cNvPr id="153" name="Google Shape;153;p23"/>
          <p:cNvPicPr preferRelativeResize="0"/>
          <p:nvPr/>
        </p:nvPicPr>
        <p:blipFill>
          <a:blip r:embed="rId4">
            <a:alphaModFix/>
          </a:blip>
          <a:stretch>
            <a:fillRect/>
          </a:stretch>
        </p:blipFill>
        <p:spPr>
          <a:xfrm>
            <a:off x="6457663" y="2036500"/>
            <a:ext cx="1107425" cy="2737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24"/>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View Dataset</a:t>
            </a:r>
            <a:endParaRPr/>
          </a:p>
          <a:p>
            <a:pPr indent="0" lvl="0" marL="0" rtl="0" algn="ctr">
              <a:spcBef>
                <a:spcPts val="0"/>
              </a:spcBef>
              <a:spcAft>
                <a:spcPts val="0"/>
              </a:spcAft>
              <a:buSzPct val="111111"/>
              <a:buNone/>
            </a:pPr>
            <a:r>
              <a:t/>
            </a:r>
            <a:endParaRPr/>
          </a:p>
        </p:txBody>
      </p:sp>
      <p:sp>
        <p:nvSpPr>
          <p:cNvPr id="159" name="Google Shape;159;p24"/>
          <p:cNvSpPr txBox="1"/>
          <p:nvPr>
            <p:ph idx="1" type="body"/>
          </p:nvPr>
        </p:nvSpPr>
        <p:spPr>
          <a:xfrm>
            <a:off x="127750" y="1084025"/>
            <a:ext cx="8949000" cy="88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when we transformed goal and pledged to log_goal and log_pledged, we found that these had a stronger correlation than their original forms, </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so these new features were added to reduced_x_feature</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figsize(14,5)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sns.heatmap(kickstarter_iqr_trimmed.corr(), annot=True, annot_kws={"size": 9}, cmap="Purples")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800">
              <a:solidFill>
                <a:schemeClr val="dk1"/>
              </a:solidFill>
              <a:latin typeface="Source Code Pro"/>
              <a:ea typeface="Source Code Pro"/>
              <a:cs typeface="Source Code Pro"/>
              <a:sym typeface="Source Code Pro"/>
            </a:endParaRPr>
          </a:p>
        </p:txBody>
      </p:sp>
      <p:pic>
        <p:nvPicPr>
          <p:cNvPr id="160" name="Google Shape;160;p24"/>
          <p:cNvPicPr preferRelativeResize="0"/>
          <p:nvPr/>
        </p:nvPicPr>
        <p:blipFill>
          <a:blip r:embed="rId3">
            <a:alphaModFix/>
          </a:blip>
          <a:stretch>
            <a:fillRect/>
          </a:stretch>
        </p:blipFill>
        <p:spPr>
          <a:xfrm>
            <a:off x="1370488" y="1842175"/>
            <a:ext cx="6403026" cy="304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25"/>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Before the model..</a:t>
            </a:r>
            <a:endParaRPr/>
          </a:p>
        </p:txBody>
      </p:sp>
      <p:sp>
        <p:nvSpPr>
          <p:cNvPr id="166" name="Google Shape;166;p25"/>
          <p:cNvSpPr txBox="1"/>
          <p:nvPr>
            <p:ph idx="1" type="body"/>
          </p:nvPr>
        </p:nvSpPr>
        <p:spPr>
          <a:xfrm>
            <a:off x="194700" y="1088625"/>
            <a:ext cx="8754600" cy="37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kickstarter_X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kickstarter_y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for i, j in reduced_x_features.iterrows():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tmp = str(reduced_x_features['launch_to_deadline_days'][i]) + " " + str(reduced_x_features['staff_pick'][i])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str(reduced_x_features['backers_count'][i]) + " " + str(reduced_x_features['spotlight'][i]) + " " </a:t>
            </a:r>
            <a:r>
              <a:rPr lang="tr" sz="800">
                <a:solidFill>
                  <a:srgbClr val="0B5394"/>
                </a:solidFill>
                <a:latin typeface="Source Code Pro"/>
                <a:ea typeface="Source Code Pro"/>
                <a:cs typeface="Source Code Pro"/>
                <a:sym typeface="Source Code Pro"/>
              </a:rPr>
              <a:t>+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a:t>
            </a:r>
            <a:r>
              <a:rPr lang="tr" sz="800">
                <a:solidFill>
                  <a:srgbClr val="0B5394"/>
                </a:solidFill>
                <a:latin typeface="Source Code Pro"/>
                <a:ea typeface="Source Code Pro"/>
                <a:cs typeface="Source Code Pro"/>
                <a:sym typeface="Source Code Pro"/>
              </a:rPr>
              <a:t>str(reduced_x_features['goal'][i]) + " " + str(reduced_x_features['log_goal'][i]) + " " + str(reduced_x_features['log_pledged'][i])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kickstarter_X.append(tmp)</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kickstarter_y.append(int(reduced_y['SuccessfulBool'][i]))</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max_words = 2000</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max_length = 30</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vector_length = 16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encoded_docs = [one_hot(d, max_words) for d in kickstarter_X]</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padded_docs = pad_sequences(encoded_docs, maxlen=6, padding='post')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X_train, X_test, y_train, y_test = train_test_split(padded_docs, </a:t>
            </a:r>
            <a:endParaRPr sz="800">
              <a:solidFill>
                <a:srgbClr val="0B5394"/>
              </a:solidFill>
              <a:latin typeface="Source Code Pro"/>
              <a:ea typeface="Source Code Pro"/>
              <a:cs typeface="Source Code Pro"/>
              <a:sym typeface="Source Code Pro"/>
            </a:endParaRPr>
          </a:p>
          <a:p>
            <a:pPr indent="0" lvl="0" marL="182880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np.array(kickstarter_y)[:, None].astype(int),</a:t>
            </a:r>
            <a:endParaRPr sz="800">
              <a:solidFill>
                <a:srgbClr val="0B5394"/>
              </a:solidFill>
              <a:latin typeface="Source Code Pro"/>
              <a:ea typeface="Source Code Pro"/>
              <a:cs typeface="Source Code Pro"/>
              <a:sym typeface="Source Code Pro"/>
            </a:endParaRPr>
          </a:p>
          <a:p>
            <a:pPr indent="457200" lvl="0" marL="137160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test_size=0.20,</a:t>
            </a:r>
            <a:endParaRPr sz="800">
              <a:solidFill>
                <a:srgbClr val="0B5394"/>
              </a:solidFill>
              <a:latin typeface="Source Code Pro"/>
              <a:ea typeface="Source Code Pro"/>
              <a:cs typeface="Source Code Pro"/>
              <a:sym typeface="Source Code Pro"/>
            </a:endParaRPr>
          </a:p>
          <a:p>
            <a:pPr indent="457200" lvl="0" marL="137160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random_state=1234)</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800">
              <a:solidFill>
                <a:schemeClr val="dk1"/>
              </a:solidFill>
              <a:latin typeface="Source Code Pro"/>
              <a:ea typeface="Source Code Pro"/>
              <a:cs typeface="Source Code Pro"/>
              <a:sym typeface="Source Code Pro"/>
            </a:endParaRPr>
          </a:p>
        </p:txBody>
      </p:sp>
      <p:pic>
        <p:nvPicPr>
          <p:cNvPr id="167" name="Google Shape;167;p25"/>
          <p:cNvPicPr preferRelativeResize="0"/>
          <p:nvPr/>
        </p:nvPicPr>
        <p:blipFill>
          <a:blip r:embed="rId3">
            <a:alphaModFix/>
          </a:blip>
          <a:stretch>
            <a:fillRect/>
          </a:stretch>
        </p:blipFill>
        <p:spPr>
          <a:xfrm>
            <a:off x="5414100" y="2346525"/>
            <a:ext cx="2203410" cy="2492175"/>
          </a:xfrm>
          <a:prstGeom prst="rect">
            <a:avLst/>
          </a:prstGeom>
          <a:noFill/>
          <a:ln cap="flat" cmpd="sng" w="9525">
            <a:solidFill>
              <a:schemeClr val="dk2"/>
            </a:solidFill>
            <a:prstDash val="solid"/>
            <a:round/>
            <a:headEnd len="sm" w="sm" type="none"/>
            <a:tailEnd len="sm" w="sm" type="none"/>
          </a:ln>
        </p:spPr>
      </p:pic>
      <p:pic>
        <p:nvPicPr>
          <p:cNvPr id="168" name="Google Shape;168;p25"/>
          <p:cNvPicPr preferRelativeResize="0"/>
          <p:nvPr/>
        </p:nvPicPr>
        <p:blipFill rotWithShape="1">
          <a:blip r:embed="rId4">
            <a:alphaModFix/>
          </a:blip>
          <a:srcRect b="1195" l="0" r="0" t="1613"/>
          <a:stretch/>
        </p:blipFill>
        <p:spPr>
          <a:xfrm>
            <a:off x="7673150" y="2346525"/>
            <a:ext cx="1133025" cy="2492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p26"/>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Data Sets</a:t>
            </a:r>
            <a:endParaRPr/>
          </a:p>
        </p:txBody>
      </p:sp>
      <p:pic>
        <p:nvPicPr>
          <p:cNvPr id="174" name="Google Shape;174;p26"/>
          <p:cNvPicPr preferRelativeResize="0"/>
          <p:nvPr/>
        </p:nvPicPr>
        <p:blipFill>
          <a:blip r:embed="rId3">
            <a:alphaModFix/>
          </a:blip>
          <a:stretch>
            <a:fillRect/>
          </a:stretch>
        </p:blipFill>
        <p:spPr>
          <a:xfrm>
            <a:off x="1253075" y="1318975"/>
            <a:ext cx="4680001" cy="1571412"/>
          </a:xfrm>
          <a:prstGeom prst="rect">
            <a:avLst/>
          </a:prstGeom>
          <a:noFill/>
          <a:ln cap="flat" cmpd="sng" w="9525">
            <a:solidFill>
              <a:schemeClr val="dk2"/>
            </a:solidFill>
            <a:prstDash val="solid"/>
            <a:round/>
            <a:headEnd len="sm" w="sm" type="none"/>
            <a:tailEnd len="sm" w="sm" type="none"/>
          </a:ln>
        </p:spPr>
      </p:pic>
      <p:pic>
        <p:nvPicPr>
          <p:cNvPr id="175" name="Google Shape;175;p26"/>
          <p:cNvPicPr preferRelativeResize="0"/>
          <p:nvPr/>
        </p:nvPicPr>
        <p:blipFill>
          <a:blip r:embed="rId4">
            <a:alphaModFix/>
          </a:blip>
          <a:stretch>
            <a:fillRect/>
          </a:stretch>
        </p:blipFill>
        <p:spPr>
          <a:xfrm>
            <a:off x="1253063" y="3191911"/>
            <a:ext cx="4680001" cy="1544400"/>
          </a:xfrm>
          <a:prstGeom prst="rect">
            <a:avLst/>
          </a:prstGeom>
          <a:noFill/>
          <a:ln cap="flat" cmpd="sng" w="9525">
            <a:solidFill>
              <a:schemeClr val="dk2"/>
            </a:solidFill>
            <a:prstDash val="solid"/>
            <a:round/>
            <a:headEnd len="sm" w="sm" type="none"/>
            <a:tailEnd len="sm" w="sm" type="none"/>
          </a:ln>
        </p:spPr>
      </p:pic>
      <p:pic>
        <p:nvPicPr>
          <p:cNvPr id="176" name="Google Shape;176;p26"/>
          <p:cNvPicPr preferRelativeResize="0"/>
          <p:nvPr/>
        </p:nvPicPr>
        <p:blipFill>
          <a:blip r:embed="rId5">
            <a:alphaModFix/>
          </a:blip>
          <a:stretch>
            <a:fillRect/>
          </a:stretch>
        </p:blipFill>
        <p:spPr>
          <a:xfrm>
            <a:off x="6578046" y="1348684"/>
            <a:ext cx="1080000" cy="1512000"/>
          </a:xfrm>
          <a:prstGeom prst="rect">
            <a:avLst/>
          </a:prstGeom>
          <a:noFill/>
          <a:ln cap="flat" cmpd="sng" w="9525">
            <a:solidFill>
              <a:schemeClr val="dk2"/>
            </a:solidFill>
            <a:prstDash val="solid"/>
            <a:round/>
            <a:headEnd len="sm" w="sm" type="none"/>
            <a:tailEnd len="sm" w="sm" type="none"/>
          </a:ln>
        </p:spPr>
      </p:pic>
      <p:pic>
        <p:nvPicPr>
          <p:cNvPr id="177" name="Google Shape;177;p26"/>
          <p:cNvPicPr preferRelativeResize="0"/>
          <p:nvPr/>
        </p:nvPicPr>
        <p:blipFill>
          <a:blip r:embed="rId6">
            <a:alphaModFix/>
          </a:blip>
          <a:stretch>
            <a:fillRect/>
          </a:stretch>
        </p:blipFill>
        <p:spPr>
          <a:xfrm>
            <a:off x="6578061" y="3209896"/>
            <a:ext cx="1080000" cy="1508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27"/>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CNN (Convolutional Neural Network)</a:t>
            </a:r>
            <a:endParaRPr/>
          </a:p>
        </p:txBody>
      </p:sp>
      <p:sp>
        <p:nvSpPr>
          <p:cNvPr id="183" name="Google Shape;183;p27"/>
          <p:cNvSpPr txBox="1"/>
          <p:nvPr>
            <p:ph idx="1" type="body"/>
          </p:nvPr>
        </p:nvSpPr>
        <p:spPr>
          <a:xfrm>
            <a:off x="302875" y="1197075"/>
            <a:ext cx="8754600" cy="372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rgbClr val="292929"/>
                </a:solidFill>
                <a:latin typeface="Cambria"/>
                <a:ea typeface="Cambria"/>
                <a:cs typeface="Cambria"/>
                <a:sym typeface="Cambria"/>
              </a:rPr>
              <a:t>Convolutional neural network (CNN, or ConvNet) is a class of </a:t>
            </a:r>
            <a:r>
              <a:rPr lang="tr">
                <a:solidFill>
                  <a:srgbClr val="292929"/>
                </a:solidFill>
                <a:uFill>
                  <a:noFill/>
                </a:uFill>
                <a:latin typeface="Cambria"/>
                <a:ea typeface="Cambria"/>
                <a:cs typeface="Cambria"/>
                <a:sym typeface="Cambria"/>
                <a:hlinkClick r:id="rId3">
                  <a:extLst>
                    <a:ext uri="{A12FA001-AC4F-418D-AE19-62706E023703}">
                      <ahyp:hlinkClr val="tx"/>
                    </a:ext>
                  </a:extLst>
                </a:hlinkClick>
              </a:rPr>
              <a:t>deep neural network</a:t>
            </a:r>
            <a:r>
              <a:rPr lang="tr">
                <a:solidFill>
                  <a:srgbClr val="292929"/>
                </a:solidFill>
                <a:latin typeface="Cambria"/>
                <a:ea typeface="Cambria"/>
                <a:cs typeface="Cambria"/>
                <a:sym typeface="Cambria"/>
              </a:rPr>
              <a:t>, most commonly applied to analyze visual imagery.</a:t>
            </a:r>
            <a:r>
              <a:rPr baseline="30000" lang="tr">
                <a:solidFill>
                  <a:srgbClr val="292929"/>
                </a:solidFill>
                <a:uFill>
                  <a:noFill/>
                </a:uFill>
                <a:latin typeface="Cambria"/>
                <a:ea typeface="Cambria"/>
                <a:cs typeface="Cambria"/>
                <a:sym typeface="Cambria"/>
                <a:hlinkClick r:id="rId4">
                  <a:extLst>
                    <a:ext uri="{A12FA001-AC4F-418D-AE19-62706E023703}">
                      <ahyp:hlinkClr val="tx"/>
                    </a:ext>
                  </a:extLst>
                </a:hlinkClick>
              </a:rPr>
              <a:t>[1]</a:t>
            </a:r>
            <a:r>
              <a:rPr lang="tr">
                <a:solidFill>
                  <a:srgbClr val="292929"/>
                </a:solidFill>
                <a:latin typeface="Cambria"/>
                <a:ea typeface="Cambria"/>
                <a:cs typeface="Cambria"/>
                <a:sym typeface="Cambria"/>
              </a:rPr>
              <a:t> They are also known as shift invariant or space invariant artificial neural networks (SIANN), based on the shared-weight architecture of the convolution kernels or filters that slide along input features and provide translation </a:t>
            </a:r>
            <a:r>
              <a:rPr lang="tr">
                <a:solidFill>
                  <a:srgbClr val="292929"/>
                </a:solidFill>
                <a:uFill>
                  <a:noFill/>
                </a:uFill>
                <a:latin typeface="Cambria"/>
                <a:ea typeface="Cambria"/>
                <a:cs typeface="Cambria"/>
                <a:sym typeface="Cambria"/>
                <a:hlinkClick r:id="rId5">
                  <a:extLst>
                    <a:ext uri="{A12FA001-AC4F-418D-AE19-62706E023703}">
                      <ahyp:hlinkClr val="tx"/>
                    </a:ext>
                  </a:extLst>
                </a:hlinkClick>
              </a:rPr>
              <a:t>equivariant</a:t>
            </a:r>
            <a:r>
              <a:rPr lang="tr">
                <a:solidFill>
                  <a:srgbClr val="292929"/>
                </a:solidFill>
                <a:latin typeface="Cambria"/>
                <a:ea typeface="Cambria"/>
                <a:cs typeface="Cambria"/>
                <a:sym typeface="Cambria"/>
              </a:rPr>
              <a:t> responses known as feature maps.</a:t>
            </a:r>
            <a:r>
              <a:rPr baseline="30000" lang="tr">
                <a:solidFill>
                  <a:srgbClr val="292929"/>
                </a:solidFill>
                <a:uFill>
                  <a:noFill/>
                </a:uFill>
                <a:latin typeface="Cambria"/>
                <a:ea typeface="Cambria"/>
                <a:cs typeface="Cambria"/>
                <a:sym typeface="Cambria"/>
                <a:hlinkClick r:id="rId6">
                  <a:extLst>
                    <a:ext uri="{A12FA001-AC4F-418D-AE19-62706E023703}">
                      <ahyp:hlinkClr val="tx"/>
                    </a:ext>
                  </a:extLst>
                </a:hlinkClick>
              </a:rPr>
              <a:t>[2]</a:t>
            </a:r>
            <a:r>
              <a:rPr baseline="30000" lang="tr">
                <a:solidFill>
                  <a:srgbClr val="292929"/>
                </a:solidFill>
                <a:uFill>
                  <a:noFill/>
                </a:uFill>
                <a:latin typeface="Cambria"/>
                <a:ea typeface="Cambria"/>
                <a:cs typeface="Cambria"/>
                <a:sym typeface="Cambria"/>
                <a:hlinkClick r:id="rId7">
                  <a:extLst>
                    <a:ext uri="{A12FA001-AC4F-418D-AE19-62706E023703}">
                      <ahyp:hlinkClr val="tx"/>
                    </a:ext>
                  </a:extLst>
                </a:hlinkClick>
              </a:rPr>
              <a:t>[3]</a:t>
            </a:r>
            <a:r>
              <a:rPr lang="tr">
                <a:solidFill>
                  <a:srgbClr val="292929"/>
                </a:solidFill>
                <a:latin typeface="Cambria"/>
                <a:ea typeface="Cambria"/>
                <a:cs typeface="Cambria"/>
                <a:sym typeface="Cambria"/>
              </a:rPr>
              <a:t> </a:t>
            </a:r>
            <a:endParaRPr>
              <a:solidFill>
                <a:srgbClr val="292929"/>
              </a:solidFill>
              <a:latin typeface="Cambria"/>
              <a:ea typeface="Cambria"/>
              <a:cs typeface="Cambria"/>
              <a:sym typeface="Cambria"/>
            </a:endParaRPr>
          </a:p>
        </p:txBody>
      </p:sp>
      <p:pic>
        <p:nvPicPr>
          <p:cNvPr id="184" name="Google Shape;184;p27"/>
          <p:cNvPicPr preferRelativeResize="0"/>
          <p:nvPr/>
        </p:nvPicPr>
        <p:blipFill>
          <a:blip r:embed="rId8">
            <a:alphaModFix/>
          </a:blip>
          <a:stretch>
            <a:fillRect/>
          </a:stretch>
        </p:blipFill>
        <p:spPr>
          <a:xfrm>
            <a:off x="602700" y="2376075"/>
            <a:ext cx="7938600" cy="2441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 name="Shape 188"/>
        <p:cNvGrpSpPr/>
        <p:nvPr/>
      </p:nvGrpSpPr>
      <p:grpSpPr>
        <a:xfrm>
          <a:off x="0" y="0"/>
          <a:ext cx="0" cy="0"/>
          <a:chOff x="0" y="0"/>
          <a:chExt cx="0" cy="0"/>
        </a:xfrm>
      </p:grpSpPr>
      <p:sp>
        <p:nvSpPr>
          <p:cNvPr id="189" name="Google Shape;189;p28"/>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Prediction of Successful with CNN</a:t>
            </a:r>
            <a:endParaRPr/>
          </a:p>
        </p:txBody>
      </p:sp>
      <p:sp>
        <p:nvSpPr>
          <p:cNvPr id="190" name="Google Shape;190;p28"/>
          <p:cNvSpPr txBox="1"/>
          <p:nvPr>
            <p:ph idx="1" type="body"/>
          </p:nvPr>
        </p:nvSpPr>
        <p:spPr>
          <a:xfrm>
            <a:off x="194700" y="1088625"/>
            <a:ext cx="8754600" cy="394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Initialising the RNN</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 = Sequential()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the first CNN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model.add(Dense(128, activation="relu", input_shape=(X_train.shape[1],)))</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a second CNN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model.add(Dense(64, activation="relu"))</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a third CNN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model.add(Dense(32, activation="relu"))</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a fourth CNN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model.add(Dense(16, activation="relu"))</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For Full connection layer we use dense as the output is 1D so we use unit=1 adding the output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model.add(Dense(1))</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print(model.summary())</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model.compile(loss='mean_squared_error', optimizer=</a:t>
            </a:r>
            <a:r>
              <a:rPr lang="tr" sz="800">
                <a:solidFill>
                  <a:srgbClr val="0B5394"/>
                </a:solidFill>
                <a:latin typeface="Source Code Pro"/>
                <a:ea typeface="Source Code Pro"/>
                <a:cs typeface="Source Code Pro"/>
                <a:sym typeface="Source Code Pro"/>
              </a:rPr>
              <a:t>'adam'</a:t>
            </a:r>
            <a:r>
              <a:rPr lang="tr" sz="800">
                <a:solidFill>
                  <a:srgbClr val="0B5394"/>
                </a:solidFill>
                <a:latin typeface="Source Code Pro"/>
                <a:ea typeface="Source Code Pro"/>
                <a:cs typeface="Source Code Pro"/>
                <a:sym typeface="Source Code Pro"/>
              </a:rPr>
              <a:t>, metrics=['acc'])</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history = model.fit(X_train, y_train, epochs=50, verbose=1,validation_data=(X_test, y_test), batch_size=256)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scores = model.evaluate(X_test, y_test, verbose=1,batch_size = 256)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dt = RandomForestRegressor(criterion='mae', n_jobs=-1, n_estimators=10,max_depth=7, min_samples_leaf=1, random_state=3)</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dt.fit(X_train,y_train)</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y_predicted = dt.predict(X_test)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accuracy = dt.score(X_test,y_test)</a:t>
            </a:r>
            <a:endParaRPr sz="800">
              <a:solidFill>
                <a:srgbClr val="0B5394"/>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pic>
        <p:nvPicPr>
          <p:cNvPr id="195" name="Google Shape;195;p29"/>
          <p:cNvPicPr preferRelativeResize="0"/>
          <p:nvPr/>
        </p:nvPicPr>
        <p:blipFill>
          <a:blip r:embed="rId3">
            <a:alphaModFix/>
          </a:blip>
          <a:stretch>
            <a:fillRect/>
          </a:stretch>
        </p:blipFill>
        <p:spPr>
          <a:xfrm>
            <a:off x="280175" y="206175"/>
            <a:ext cx="5186100" cy="4000174"/>
          </a:xfrm>
          <a:prstGeom prst="rect">
            <a:avLst/>
          </a:prstGeom>
          <a:noFill/>
          <a:ln cap="flat" cmpd="sng" w="9525">
            <a:solidFill>
              <a:schemeClr val="dk2"/>
            </a:solidFill>
            <a:prstDash val="solid"/>
            <a:round/>
            <a:headEnd len="sm" w="sm" type="none"/>
            <a:tailEnd len="sm" w="sm" type="none"/>
          </a:ln>
        </p:spPr>
      </p:pic>
      <p:pic>
        <p:nvPicPr>
          <p:cNvPr id="196" name="Google Shape;196;p29"/>
          <p:cNvPicPr preferRelativeResize="0"/>
          <p:nvPr/>
        </p:nvPicPr>
        <p:blipFill>
          <a:blip r:embed="rId4">
            <a:alphaModFix/>
          </a:blip>
          <a:stretch>
            <a:fillRect/>
          </a:stretch>
        </p:blipFill>
        <p:spPr>
          <a:xfrm>
            <a:off x="3504225" y="1436600"/>
            <a:ext cx="5525501" cy="3498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pic>
        <p:nvPicPr>
          <p:cNvPr id="201" name="Google Shape;201;p30"/>
          <p:cNvPicPr preferRelativeResize="0"/>
          <p:nvPr/>
        </p:nvPicPr>
        <p:blipFill>
          <a:blip r:embed="rId3">
            <a:alphaModFix/>
          </a:blip>
          <a:stretch>
            <a:fillRect/>
          </a:stretch>
        </p:blipFill>
        <p:spPr>
          <a:xfrm>
            <a:off x="777700" y="508750"/>
            <a:ext cx="2584050" cy="809375"/>
          </a:xfrm>
          <a:prstGeom prst="rect">
            <a:avLst/>
          </a:prstGeom>
          <a:noFill/>
          <a:ln cap="flat" cmpd="sng" w="9525">
            <a:solidFill>
              <a:schemeClr val="dk2"/>
            </a:solidFill>
            <a:prstDash val="solid"/>
            <a:round/>
            <a:headEnd len="sm" w="sm" type="none"/>
            <a:tailEnd len="sm" w="sm" type="none"/>
          </a:ln>
        </p:spPr>
      </p:pic>
      <p:pic>
        <p:nvPicPr>
          <p:cNvPr id="202" name="Google Shape;202;p30"/>
          <p:cNvPicPr preferRelativeResize="0"/>
          <p:nvPr/>
        </p:nvPicPr>
        <p:blipFill>
          <a:blip r:embed="rId4">
            <a:alphaModFix/>
          </a:blip>
          <a:stretch>
            <a:fillRect/>
          </a:stretch>
        </p:blipFill>
        <p:spPr>
          <a:xfrm>
            <a:off x="1662250" y="1752575"/>
            <a:ext cx="5819499" cy="2782151"/>
          </a:xfrm>
          <a:prstGeom prst="rect">
            <a:avLst/>
          </a:prstGeom>
          <a:noFill/>
          <a:ln>
            <a:noFill/>
          </a:ln>
        </p:spPr>
      </p:pic>
      <p:sp>
        <p:nvSpPr>
          <p:cNvPr id="203" name="Google Shape;203;p30"/>
          <p:cNvSpPr/>
          <p:nvPr/>
        </p:nvSpPr>
        <p:spPr>
          <a:xfrm>
            <a:off x="5520000" y="450825"/>
            <a:ext cx="1822200" cy="867300"/>
          </a:xfrm>
          <a:prstGeom prst="cloudCallout">
            <a:avLst>
              <a:gd fmla="val -115310" name="adj1"/>
              <a:gd fmla="val 118223"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 sz="1200">
                <a:solidFill>
                  <a:schemeClr val="lt1"/>
                </a:solidFill>
                <a:latin typeface="Comfortaa"/>
                <a:ea typeface="Comfortaa"/>
                <a:cs typeface="Comfortaa"/>
                <a:sym typeface="Comfortaa"/>
              </a:rPr>
              <a:t>a few example from results</a:t>
            </a:r>
            <a:endParaRPr b="1" sz="1200">
              <a:solidFill>
                <a:schemeClr val="lt1"/>
              </a:solidFill>
              <a:latin typeface="Comfortaa"/>
              <a:ea typeface="Comfortaa"/>
              <a:cs typeface="Comfortaa"/>
              <a:sym typeface="Comfortaa"/>
            </a:endParaRPr>
          </a:p>
        </p:txBody>
      </p:sp>
      <p:sp>
        <p:nvSpPr>
          <p:cNvPr id="204" name="Google Shape;204;p30"/>
          <p:cNvSpPr txBox="1"/>
          <p:nvPr/>
        </p:nvSpPr>
        <p:spPr>
          <a:xfrm>
            <a:off x="7481750" y="2290475"/>
            <a:ext cx="383400" cy="21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a:p>
            <a:pPr indent="0" lvl="0" marL="0" rtl="0" algn="l">
              <a:lnSpc>
                <a:spcPct val="115000"/>
              </a:lnSpc>
              <a:spcBef>
                <a:spcPts val="0"/>
              </a:spcBef>
              <a:spcAft>
                <a:spcPts val="0"/>
              </a:spcAft>
              <a:buNone/>
            </a:pPr>
            <a:r>
              <a:rPr b="1" lang="tr" sz="1250">
                <a:solidFill>
                  <a:schemeClr val="dk1"/>
                </a:solidFill>
                <a:latin typeface="Lato"/>
                <a:ea typeface="Lato"/>
                <a:cs typeface="Lato"/>
                <a:sym typeface="Lato"/>
              </a:rPr>
              <a:t>✔</a:t>
            </a:r>
            <a:endParaRPr b="1" sz="1250">
              <a:solidFill>
                <a:schemeClr val="dk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31"/>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LSTM (Long Short-Term Memory)</a:t>
            </a:r>
            <a:endParaRPr/>
          </a:p>
        </p:txBody>
      </p:sp>
      <p:sp>
        <p:nvSpPr>
          <p:cNvPr id="210" name="Google Shape;210;p31"/>
          <p:cNvSpPr txBox="1"/>
          <p:nvPr>
            <p:ph idx="1" type="body"/>
          </p:nvPr>
        </p:nvSpPr>
        <p:spPr>
          <a:xfrm>
            <a:off x="302875" y="1197100"/>
            <a:ext cx="8754600" cy="357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rgbClr val="292929"/>
                </a:solidFill>
                <a:latin typeface="Cambria"/>
                <a:ea typeface="Cambria"/>
                <a:cs typeface="Cambria"/>
                <a:sym typeface="Cambria"/>
              </a:rPr>
              <a:t>Long short-term memory (LSTM) is an artificial </a:t>
            </a:r>
            <a:r>
              <a:rPr lang="tr">
                <a:solidFill>
                  <a:srgbClr val="292929"/>
                </a:solidFill>
                <a:uFill>
                  <a:noFill/>
                </a:uFill>
                <a:latin typeface="Cambria"/>
                <a:ea typeface="Cambria"/>
                <a:cs typeface="Cambria"/>
                <a:sym typeface="Cambria"/>
                <a:hlinkClick r:id="rId3">
                  <a:extLst>
                    <a:ext uri="{A12FA001-AC4F-418D-AE19-62706E023703}">
                      <ahyp:hlinkClr val="tx"/>
                    </a:ext>
                  </a:extLst>
                </a:hlinkClick>
              </a:rPr>
              <a:t>recurrent neural network</a:t>
            </a:r>
            <a:r>
              <a:rPr lang="tr">
                <a:solidFill>
                  <a:srgbClr val="292929"/>
                </a:solidFill>
                <a:latin typeface="Cambria"/>
                <a:ea typeface="Cambria"/>
                <a:cs typeface="Cambria"/>
                <a:sym typeface="Cambria"/>
              </a:rPr>
              <a:t> (RNN) architecture</a:t>
            </a:r>
            <a:r>
              <a:rPr baseline="30000" lang="tr">
                <a:solidFill>
                  <a:srgbClr val="292929"/>
                </a:solidFill>
                <a:uFill>
                  <a:noFill/>
                </a:uFill>
                <a:latin typeface="Cambria"/>
                <a:ea typeface="Cambria"/>
                <a:cs typeface="Cambria"/>
                <a:sym typeface="Cambria"/>
                <a:hlinkClick r:id="rId4">
                  <a:extLst>
                    <a:ext uri="{A12FA001-AC4F-418D-AE19-62706E023703}">
                      <ahyp:hlinkClr val="tx"/>
                    </a:ext>
                  </a:extLst>
                </a:hlinkClick>
              </a:rPr>
              <a:t>[1]</a:t>
            </a:r>
            <a:r>
              <a:rPr lang="tr">
                <a:solidFill>
                  <a:srgbClr val="292929"/>
                </a:solidFill>
                <a:latin typeface="Cambria"/>
                <a:ea typeface="Cambria"/>
                <a:cs typeface="Cambria"/>
                <a:sym typeface="Cambria"/>
              </a:rPr>
              <a:t> used in the field of </a:t>
            </a:r>
            <a:r>
              <a:rPr lang="tr">
                <a:solidFill>
                  <a:srgbClr val="292929"/>
                </a:solidFill>
                <a:uFill>
                  <a:noFill/>
                </a:uFill>
                <a:latin typeface="Cambria"/>
                <a:ea typeface="Cambria"/>
                <a:cs typeface="Cambria"/>
                <a:sym typeface="Cambria"/>
                <a:hlinkClick r:id="rId5">
                  <a:extLst>
                    <a:ext uri="{A12FA001-AC4F-418D-AE19-62706E023703}">
                      <ahyp:hlinkClr val="tx"/>
                    </a:ext>
                  </a:extLst>
                </a:hlinkClick>
              </a:rPr>
              <a:t>deep learning</a:t>
            </a:r>
            <a:r>
              <a:rPr lang="tr">
                <a:solidFill>
                  <a:srgbClr val="292929"/>
                </a:solidFill>
                <a:latin typeface="Cambria"/>
                <a:ea typeface="Cambria"/>
                <a:cs typeface="Cambria"/>
                <a:sym typeface="Cambria"/>
              </a:rPr>
              <a:t>. Unlike standard </a:t>
            </a:r>
            <a:r>
              <a:rPr lang="tr">
                <a:solidFill>
                  <a:srgbClr val="292929"/>
                </a:solidFill>
                <a:uFill>
                  <a:noFill/>
                </a:uFill>
                <a:latin typeface="Cambria"/>
                <a:ea typeface="Cambria"/>
                <a:cs typeface="Cambria"/>
                <a:sym typeface="Cambria"/>
                <a:hlinkClick r:id="rId6">
                  <a:extLst>
                    <a:ext uri="{A12FA001-AC4F-418D-AE19-62706E023703}">
                      <ahyp:hlinkClr val="tx"/>
                    </a:ext>
                  </a:extLst>
                </a:hlinkClick>
              </a:rPr>
              <a:t>feedforward neural networks</a:t>
            </a:r>
            <a:r>
              <a:rPr lang="tr">
                <a:solidFill>
                  <a:srgbClr val="292929"/>
                </a:solidFill>
                <a:latin typeface="Cambria"/>
                <a:ea typeface="Cambria"/>
                <a:cs typeface="Cambria"/>
                <a:sym typeface="Cambria"/>
              </a:rPr>
              <a:t>, LSTM has feedback connections. The Long Short-Term Memory (LSTM) cell can process data sequentially and keep its hidden state through time.</a:t>
            </a:r>
            <a:endParaRPr>
              <a:solidFill>
                <a:srgbClr val="292929"/>
              </a:solidFill>
              <a:latin typeface="Cambria"/>
              <a:ea typeface="Cambria"/>
              <a:cs typeface="Cambria"/>
              <a:sym typeface="Cambria"/>
            </a:endParaRPr>
          </a:p>
        </p:txBody>
      </p:sp>
      <p:pic>
        <p:nvPicPr>
          <p:cNvPr id="211" name="Google Shape;211;p31"/>
          <p:cNvPicPr preferRelativeResize="0"/>
          <p:nvPr/>
        </p:nvPicPr>
        <p:blipFill rotWithShape="1">
          <a:blip r:embed="rId7">
            <a:alphaModFix/>
          </a:blip>
          <a:srcRect b="5159" l="0" r="0" t="6187"/>
          <a:stretch/>
        </p:blipFill>
        <p:spPr>
          <a:xfrm>
            <a:off x="2339475" y="2148975"/>
            <a:ext cx="4465062" cy="2711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sp>
        <p:nvSpPr>
          <p:cNvPr id="65" name="Google Shape;65;p14"/>
          <p:cNvSpPr/>
          <p:nvPr/>
        </p:nvSpPr>
        <p:spPr>
          <a:xfrm>
            <a:off x="868125" y="1601225"/>
            <a:ext cx="4571208" cy="1488348"/>
          </a:xfrm>
          <a:prstGeom prst="cloud">
            <a:avLst/>
          </a:prstGeom>
          <a:solidFill>
            <a:schemeClr val="dk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Detail of I</a:t>
            </a:r>
            <a:r>
              <a:rPr lang="tr"/>
              <a:t>mplementation</a:t>
            </a:r>
            <a:endParaRPr/>
          </a:p>
        </p:txBody>
      </p:sp>
      <p:pic>
        <p:nvPicPr>
          <p:cNvPr id="67" name="Google Shape;67;p14"/>
          <p:cNvPicPr preferRelativeResize="0"/>
          <p:nvPr/>
        </p:nvPicPr>
        <p:blipFill>
          <a:blip r:embed="rId3">
            <a:alphaModFix/>
          </a:blip>
          <a:stretch>
            <a:fillRect/>
          </a:stretch>
        </p:blipFill>
        <p:spPr>
          <a:xfrm>
            <a:off x="4183875" y="3627320"/>
            <a:ext cx="1556005" cy="616357"/>
          </a:xfrm>
          <a:prstGeom prst="rect">
            <a:avLst/>
          </a:prstGeom>
          <a:noFill/>
          <a:ln>
            <a:noFill/>
          </a:ln>
        </p:spPr>
      </p:pic>
      <p:pic>
        <p:nvPicPr>
          <p:cNvPr id="68" name="Google Shape;68;p14"/>
          <p:cNvPicPr preferRelativeResize="0"/>
          <p:nvPr/>
        </p:nvPicPr>
        <p:blipFill>
          <a:blip r:embed="rId4">
            <a:alphaModFix/>
          </a:blip>
          <a:stretch>
            <a:fillRect/>
          </a:stretch>
        </p:blipFill>
        <p:spPr>
          <a:xfrm>
            <a:off x="210528" y="4209436"/>
            <a:ext cx="1556005" cy="684841"/>
          </a:xfrm>
          <a:prstGeom prst="rect">
            <a:avLst/>
          </a:prstGeom>
          <a:noFill/>
          <a:ln>
            <a:noFill/>
          </a:ln>
        </p:spPr>
      </p:pic>
      <p:pic>
        <p:nvPicPr>
          <p:cNvPr id="69" name="Google Shape;69;p14"/>
          <p:cNvPicPr preferRelativeResize="0"/>
          <p:nvPr/>
        </p:nvPicPr>
        <p:blipFill>
          <a:blip r:embed="rId5">
            <a:alphaModFix/>
          </a:blip>
          <a:stretch>
            <a:fillRect/>
          </a:stretch>
        </p:blipFill>
        <p:spPr>
          <a:xfrm>
            <a:off x="429233" y="3722514"/>
            <a:ext cx="2216313" cy="521167"/>
          </a:xfrm>
          <a:prstGeom prst="rect">
            <a:avLst/>
          </a:prstGeom>
          <a:noFill/>
          <a:ln>
            <a:noFill/>
          </a:ln>
        </p:spPr>
      </p:pic>
      <p:pic>
        <p:nvPicPr>
          <p:cNvPr id="70" name="Google Shape;70;p14"/>
          <p:cNvPicPr preferRelativeResize="0"/>
          <p:nvPr/>
        </p:nvPicPr>
        <p:blipFill>
          <a:blip r:embed="rId6">
            <a:alphaModFix/>
          </a:blip>
          <a:stretch>
            <a:fillRect/>
          </a:stretch>
        </p:blipFill>
        <p:spPr>
          <a:xfrm>
            <a:off x="1884525" y="4243677"/>
            <a:ext cx="2193494" cy="616350"/>
          </a:xfrm>
          <a:prstGeom prst="rect">
            <a:avLst/>
          </a:prstGeom>
          <a:noFill/>
          <a:ln>
            <a:noFill/>
          </a:ln>
        </p:spPr>
      </p:pic>
      <p:pic>
        <p:nvPicPr>
          <p:cNvPr id="71" name="Google Shape;71;p14"/>
          <p:cNvPicPr preferRelativeResize="0"/>
          <p:nvPr/>
        </p:nvPicPr>
        <p:blipFill>
          <a:blip r:embed="rId7">
            <a:alphaModFix/>
          </a:blip>
          <a:stretch>
            <a:fillRect/>
          </a:stretch>
        </p:blipFill>
        <p:spPr>
          <a:xfrm>
            <a:off x="2742774" y="3670050"/>
            <a:ext cx="1187107" cy="626099"/>
          </a:xfrm>
          <a:prstGeom prst="rect">
            <a:avLst/>
          </a:prstGeom>
          <a:noFill/>
          <a:ln>
            <a:noFill/>
          </a:ln>
        </p:spPr>
      </p:pic>
      <p:pic>
        <p:nvPicPr>
          <p:cNvPr id="72" name="Google Shape;72;p14"/>
          <p:cNvPicPr preferRelativeResize="0"/>
          <p:nvPr/>
        </p:nvPicPr>
        <p:blipFill>
          <a:blip r:embed="rId8">
            <a:alphaModFix/>
          </a:blip>
          <a:stretch>
            <a:fillRect/>
          </a:stretch>
        </p:blipFill>
        <p:spPr>
          <a:xfrm>
            <a:off x="4282650" y="4291262"/>
            <a:ext cx="1834239" cy="521175"/>
          </a:xfrm>
          <a:prstGeom prst="rect">
            <a:avLst/>
          </a:prstGeom>
          <a:noFill/>
          <a:ln>
            <a:noFill/>
          </a:ln>
        </p:spPr>
      </p:pic>
      <p:pic>
        <p:nvPicPr>
          <p:cNvPr id="73" name="Google Shape;73;p14"/>
          <p:cNvPicPr preferRelativeResize="0"/>
          <p:nvPr/>
        </p:nvPicPr>
        <p:blipFill>
          <a:blip r:embed="rId9">
            <a:alphaModFix/>
          </a:blip>
          <a:stretch>
            <a:fillRect/>
          </a:stretch>
        </p:blipFill>
        <p:spPr>
          <a:xfrm>
            <a:off x="6527787" y="2754300"/>
            <a:ext cx="2011050" cy="2011075"/>
          </a:xfrm>
          <a:prstGeom prst="rect">
            <a:avLst/>
          </a:prstGeom>
          <a:noFill/>
          <a:ln>
            <a:noFill/>
          </a:ln>
        </p:spPr>
      </p:pic>
      <p:pic>
        <p:nvPicPr>
          <p:cNvPr id="74" name="Google Shape;74;p14"/>
          <p:cNvPicPr preferRelativeResize="0"/>
          <p:nvPr/>
        </p:nvPicPr>
        <p:blipFill>
          <a:blip r:embed="rId10">
            <a:alphaModFix/>
          </a:blip>
          <a:stretch>
            <a:fillRect/>
          </a:stretch>
        </p:blipFill>
        <p:spPr>
          <a:xfrm>
            <a:off x="6721725" y="1601235"/>
            <a:ext cx="1623182" cy="616350"/>
          </a:xfrm>
          <a:prstGeom prst="rect">
            <a:avLst/>
          </a:prstGeom>
          <a:noFill/>
          <a:ln>
            <a:noFill/>
          </a:ln>
        </p:spPr>
      </p:pic>
      <p:sp>
        <p:nvSpPr>
          <p:cNvPr id="75" name="Google Shape;75;p14"/>
          <p:cNvSpPr txBox="1"/>
          <p:nvPr/>
        </p:nvSpPr>
        <p:spPr>
          <a:xfrm>
            <a:off x="1125225" y="1951200"/>
            <a:ext cx="3909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300">
                <a:solidFill>
                  <a:schemeClr val="lt1"/>
                </a:solidFill>
                <a:latin typeface="Comfortaa"/>
                <a:ea typeface="Comfortaa"/>
                <a:cs typeface="Comfortaa"/>
                <a:sym typeface="Comfortaa"/>
              </a:rPr>
              <a:t>This program was implemented with Python on the Kaggle Notebook using the below libraries.</a:t>
            </a:r>
            <a:endParaRPr b="1" sz="1300">
              <a:solidFill>
                <a:schemeClr val="lt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sp>
        <p:nvSpPr>
          <p:cNvPr id="216" name="Google Shape;216;p32"/>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Prediction of Successful with LSTM</a:t>
            </a:r>
            <a:endParaRPr/>
          </a:p>
        </p:txBody>
      </p:sp>
      <p:sp>
        <p:nvSpPr>
          <p:cNvPr id="217" name="Google Shape;217;p32"/>
          <p:cNvSpPr txBox="1"/>
          <p:nvPr>
            <p:ph idx="1" type="body"/>
          </p:nvPr>
        </p:nvSpPr>
        <p:spPr>
          <a:xfrm>
            <a:off x="194700" y="1088625"/>
            <a:ext cx="8754600" cy="392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Initialising the RNN</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 = Sequential()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model.add(layers.Embedding(max_words+1, vector_length, input_length=max_length))</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the first LSTM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model.add(LSTM(units = 128, return_sequences = True, input_shape = (X_train.shape[1], 1)))</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a second LSTM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model.add(LSTM(units = 64, return_sequences = True))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a third LSTM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model.add(LSTM(units = 32, return_sequences = True))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Adding a fourth LSTM layer and Dropout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model.add(LSTM(units = 16))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model.add(Dropout(0.2))</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For full connection layer we use dense as the output is 1D so we use unit=1 adding the output layer</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model.add(Dense(1, activation= 'relu'))</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print(model.summary())</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model.compile(loss='binary_crossentropy', optimizer='adam', metrics=['accuracy'])</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history = model.fit(X_train, y_train, epochs=50, verbose=1,validation_data=(X_test, y_test),batch_size=256)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scores = model.evaluate(X_test, y_test, verbose=1,batch_size = 256)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dt = RandomForestRegressor(criterion='mae',n_jobs=-1, n_estimators=10,max_depth=6, min_samples_leaf=1, random_state=3)</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dt.fit(X_train,y_train)</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y_predicted = dt.predict(X_test)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accuracy = dt.score(X_test,y_test)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pic>
        <p:nvPicPr>
          <p:cNvPr id="222" name="Google Shape;222;p33"/>
          <p:cNvPicPr preferRelativeResize="0"/>
          <p:nvPr/>
        </p:nvPicPr>
        <p:blipFill>
          <a:blip r:embed="rId3">
            <a:alphaModFix/>
          </a:blip>
          <a:stretch>
            <a:fillRect/>
          </a:stretch>
        </p:blipFill>
        <p:spPr>
          <a:xfrm>
            <a:off x="495300" y="280150"/>
            <a:ext cx="5118849" cy="4110924"/>
          </a:xfrm>
          <a:prstGeom prst="rect">
            <a:avLst/>
          </a:prstGeom>
          <a:noFill/>
          <a:ln cap="flat" cmpd="sng" w="9525">
            <a:solidFill>
              <a:schemeClr val="dk2"/>
            </a:solidFill>
            <a:prstDash val="solid"/>
            <a:round/>
            <a:headEnd len="sm" w="sm" type="none"/>
            <a:tailEnd len="sm" w="sm" type="none"/>
          </a:ln>
        </p:spPr>
      </p:pic>
      <p:pic>
        <p:nvPicPr>
          <p:cNvPr id="223" name="Google Shape;223;p33"/>
          <p:cNvPicPr preferRelativeResize="0"/>
          <p:nvPr/>
        </p:nvPicPr>
        <p:blipFill>
          <a:blip r:embed="rId4">
            <a:alphaModFix/>
          </a:blip>
          <a:stretch>
            <a:fillRect/>
          </a:stretch>
        </p:blipFill>
        <p:spPr>
          <a:xfrm>
            <a:off x="4034100" y="1082425"/>
            <a:ext cx="4787126" cy="36859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7" name="Shape 227"/>
        <p:cNvGrpSpPr/>
        <p:nvPr/>
      </p:nvGrpSpPr>
      <p:grpSpPr>
        <a:xfrm>
          <a:off x="0" y="0"/>
          <a:ext cx="0" cy="0"/>
          <a:chOff x="0" y="0"/>
          <a:chExt cx="0" cy="0"/>
        </a:xfrm>
      </p:grpSpPr>
      <p:pic>
        <p:nvPicPr>
          <p:cNvPr id="228" name="Google Shape;228;p34"/>
          <p:cNvPicPr preferRelativeResize="0"/>
          <p:nvPr/>
        </p:nvPicPr>
        <p:blipFill>
          <a:blip r:embed="rId3">
            <a:alphaModFix/>
          </a:blip>
          <a:stretch>
            <a:fillRect/>
          </a:stretch>
        </p:blipFill>
        <p:spPr>
          <a:xfrm>
            <a:off x="1730200" y="1719775"/>
            <a:ext cx="5612001" cy="2717804"/>
          </a:xfrm>
          <a:prstGeom prst="rect">
            <a:avLst/>
          </a:prstGeom>
          <a:noFill/>
          <a:ln>
            <a:noFill/>
          </a:ln>
        </p:spPr>
      </p:pic>
      <p:sp>
        <p:nvSpPr>
          <p:cNvPr id="229" name="Google Shape;229;p34"/>
          <p:cNvSpPr/>
          <p:nvPr/>
        </p:nvSpPr>
        <p:spPr>
          <a:xfrm>
            <a:off x="5520000" y="450825"/>
            <a:ext cx="1822200" cy="867300"/>
          </a:xfrm>
          <a:prstGeom prst="cloudCallout">
            <a:avLst>
              <a:gd fmla="val -115310" name="adj1"/>
              <a:gd fmla="val 118223"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 sz="1200">
                <a:solidFill>
                  <a:schemeClr val="lt1"/>
                </a:solidFill>
                <a:latin typeface="Comfortaa"/>
                <a:ea typeface="Comfortaa"/>
                <a:cs typeface="Comfortaa"/>
                <a:sym typeface="Comfortaa"/>
              </a:rPr>
              <a:t>a few example from results</a:t>
            </a:r>
            <a:endParaRPr b="1" sz="1200">
              <a:solidFill>
                <a:schemeClr val="lt1"/>
              </a:solidFill>
              <a:latin typeface="Comfortaa"/>
              <a:ea typeface="Comfortaa"/>
              <a:cs typeface="Comfortaa"/>
              <a:sym typeface="Comfortaa"/>
            </a:endParaRPr>
          </a:p>
        </p:txBody>
      </p:sp>
      <p:sp>
        <p:nvSpPr>
          <p:cNvPr id="230" name="Google Shape;230;p34"/>
          <p:cNvSpPr txBox="1"/>
          <p:nvPr/>
        </p:nvSpPr>
        <p:spPr>
          <a:xfrm>
            <a:off x="7301850" y="2270350"/>
            <a:ext cx="383400" cy="2108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b="1" lang="tr" sz="1700">
                <a:solidFill>
                  <a:schemeClr val="dk1"/>
                </a:solidFill>
                <a:latin typeface="Comfortaa"/>
                <a:ea typeface="Comfortaa"/>
                <a:cs typeface="Comfortaa"/>
                <a:sym typeface="Comfortaa"/>
              </a:rPr>
              <a:t>~</a:t>
            </a:r>
            <a:endParaRPr b="1" sz="17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b="1" lang="tr" sz="1700">
                <a:solidFill>
                  <a:schemeClr val="dk1"/>
                </a:solidFill>
                <a:latin typeface="Comfortaa"/>
                <a:ea typeface="Comfortaa"/>
                <a:cs typeface="Comfortaa"/>
                <a:sym typeface="Comfortaa"/>
              </a:rPr>
              <a:t>~</a:t>
            </a:r>
            <a:endParaRPr b="1" sz="1300">
              <a:solidFill>
                <a:schemeClr val="dk1"/>
              </a:solidFill>
              <a:latin typeface="Comfortaa"/>
              <a:ea typeface="Comfortaa"/>
              <a:cs typeface="Comfortaa"/>
              <a:sym typeface="Comfortaa"/>
            </a:endParaRPr>
          </a:p>
          <a:p>
            <a:pPr indent="0" lvl="0" marL="0" rtl="0" algn="ctr">
              <a:lnSpc>
                <a:spcPct val="100000"/>
              </a:lnSpc>
              <a:spcBef>
                <a:spcPts val="5"/>
              </a:spcBef>
              <a:spcAft>
                <a:spcPts val="0"/>
              </a:spcAft>
              <a:buNone/>
            </a:pPr>
            <a:r>
              <a:rPr lang="tr" sz="1300">
                <a:solidFill>
                  <a:schemeClr val="dk1"/>
                </a:solidFill>
                <a:latin typeface="Comfortaa"/>
                <a:ea typeface="Comfortaa"/>
                <a:cs typeface="Comfortaa"/>
                <a:sym typeface="Comfortaa"/>
              </a:rPr>
              <a:t>✔</a:t>
            </a:r>
            <a:endParaRPr sz="1300">
              <a:solidFill>
                <a:schemeClr val="dk1"/>
              </a:solidFill>
              <a:latin typeface="Comfortaa"/>
              <a:ea typeface="Comfortaa"/>
              <a:cs typeface="Comfortaa"/>
              <a:sym typeface="Comfortaa"/>
            </a:endParaRPr>
          </a:p>
        </p:txBody>
      </p:sp>
      <p:pic>
        <p:nvPicPr>
          <p:cNvPr id="231" name="Google Shape;231;p34"/>
          <p:cNvPicPr preferRelativeResize="0"/>
          <p:nvPr/>
        </p:nvPicPr>
        <p:blipFill>
          <a:blip r:embed="rId4">
            <a:alphaModFix/>
          </a:blip>
          <a:stretch>
            <a:fillRect/>
          </a:stretch>
        </p:blipFill>
        <p:spPr>
          <a:xfrm>
            <a:off x="663393" y="517818"/>
            <a:ext cx="2584050" cy="800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idx="1" type="body"/>
          </p:nvPr>
        </p:nvSpPr>
        <p:spPr>
          <a:xfrm>
            <a:off x="311700" y="1438275"/>
            <a:ext cx="8520600" cy="18489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tr" sz="1700">
                <a:solidFill>
                  <a:srgbClr val="292929"/>
                </a:solidFill>
                <a:highlight>
                  <a:srgbClr val="FFFFFF"/>
                </a:highlight>
                <a:latin typeface="Comfortaa"/>
                <a:ea typeface="Comfortaa"/>
                <a:cs typeface="Comfortaa"/>
                <a:sym typeface="Comfortaa"/>
              </a:rPr>
              <a:t>We can see that LSTM is more successful and sensitive in these calculations where we use the success status as the</a:t>
            </a:r>
            <a:r>
              <a:rPr i="1" lang="tr" sz="1700">
                <a:solidFill>
                  <a:srgbClr val="292929"/>
                </a:solidFill>
                <a:highlight>
                  <a:srgbClr val="FFFFFF"/>
                </a:highlight>
                <a:latin typeface="Comfortaa"/>
                <a:ea typeface="Comfortaa"/>
                <a:cs typeface="Comfortaa"/>
                <a:sym typeface="Comfortaa"/>
              </a:rPr>
              <a:t> y</a:t>
            </a:r>
            <a:r>
              <a:rPr lang="tr" sz="1700">
                <a:solidFill>
                  <a:srgbClr val="292929"/>
                </a:solidFill>
                <a:highlight>
                  <a:srgbClr val="FFFFFF"/>
                </a:highlight>
                <a:latin typeface="Comfortaa"/>
                <a:ea typeface="Comfortaa"/>
                <a:cs typeface="Comfortaa"/>
                <a:sym typeface="Comfortaa"/>
              </a:rPr>
              <a:t> variable. When we compared the results below, we can say that: When we search the answer of ‘</a:t>
            </a:r>
            <a:r>
              <a:rPr lang="tr" sz="1700">
                <a:solidFill>
                  <a:srgbClr val="292929"/>
                </a:solidFill>
                <a:latin typeface="Comfortaa"/>
                <a:ea typeface="Comfortaa"/>
                <a:cs typeface="Comfortaa"/>
                <a:sym typeface="Comfortaa"/>
              </a:rPr>
              <a:t>predict if a project/campaign will be successful or not’, </a:t>
            </a:r>
            <a:r>
              <a:rPr lang="tr" sz="1700">
                <a:solidFill>
                  <a:srgbClr val="292929"/>
                </a:solidFill>
                <a:highlight>
                  <a:srgbClr val="FFFFFF"/>
                </a:highlight>
                <a:latin typeface="Comfortaa"/>
                <a:ea typeface="Comfortaa"/>
                <a:cs typeface="Comfortaa"/>
                <a:sym typeface="Comfortaa"/>
              </a:rPr>
              <a:t>the LSTM algorithm works better than the CNN algorithm.</a:t>
            </a:r>
            <a:endParaRPr sz="1700">
              <a:solidFill>
                <a:srgbClr val="292929"/>
              </a:solidFill>
              <a:highlight>
                <a:srgbClr val="FFFFFF"/>
              </a:highlight>
              <a:latin typeface="Comfortaa"/>
              <a:ea typeface="Comfortaa"/>
              <a:cs typeface="Comfortaa"/>
              <a:sym typeface="Comfortaa"/>
            </a:endParaRPr>
          </a:p>
        </p:txBody>
      </p:sp>
      <p:sp>
        <p:nvSpPr>
          <p:cNvPr id="237" name="Google Shape;237;p35"/>
          <p:cNvSpPr txBox="1"/>
          <p:nvPr>
            <p:ph type="title"/>
          </p:nvPr>
        </p:nvSpPr>
        <p:spPr>
          <a:xfrm>
            <a:off x="0" y="386148"/>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Comparison Results for Successful Prediction</a:t>
            </a:r>
            <a:endParaRPr/>
          </a:p>
        </p:txBody>
      </p:sp>
      <p:pic>
        <p:nvPicPr>
          <p:cNvPr id="238" name="Google Shape;238;p35"/>
          <p:cNvPicPr preferRelativeResize="0"/>
          <p:nvPr/>
        </p:nvPicPr>
        <p:blipFill>
          <a:blip r:embed="rId3">
            <a:alphaModFix/>
          </a:blip>
          <a:stretch>
            <a:fillRect/>
          </a:stretch>
        </p:blipFill>
        <p:spPr>
          <a:xfrm>
            <a:off x="3239900" y="2995800"/>
            <a:ext cx="2664198" cy="166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idx="1" type="body"/>
          </p:nvPr>
        </p:nvSpPr>
        <p:spPr>
          <a:xfrm>
            <a:off x="311700" y="2058450"/>
            <a:ext cx="8520600" cy="18489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tr" sz="1700">
                <a:solidFill>
                  <a:srgbClr val="292929"/>
                </a:solidFill>
                <a:highlight>
                  <a:srgbClr val="FFFFFF"/>
                </a:highlight>
                <a:latin typeface="Comfortaa"/>
                <a:ea typeface="Comfortaa"/>
                <a:cs typeface="Comfortaa"/>
                <a:sym typeface="Comfortaa"/>
              </a:rPr>
              <a:t>We have done all the operations we mentioned in the previous slides for the "Pledged" value instead of "Successful State". Therefore, we don’t again explain the same steps. We want to add a few important details about pledged value. We use the pledged as the y variable. Our x variables are the same.</a:t>
            </a:r>
            <a:endParaRPr sz="1700">
              <a:solidFill>
                <a:srgbClr val="292929"/>
              </a:solidFill>
              <a:highlight>
                <a:srgbClr val="FFFFFF"/>
              </a:highlight>
              <a:latin typeface="Comfortaa"/>
              <a:ea typeface="Comfortaa"/>
              <a:cs typeface="Comfortaa"/>
              <a:sym typeface="Comfortaa"/>
            </a:endParaRPr>
          </a:p>
        </p:txBody>
      </p:sp>
      <p:sp>
        <p:nvSpPr>
          <p:cNvPr id="244" name="Google Shape;244;p36"/>
          <p:cNvSpPr txBox="1"/>
          <p:nvPr>
            <p:ph type="title"/>
          </p:nvPr>
        </p:nvSpPr>
        <p:spPr>
          <a:xfrm>
            <a:off x="0" y="386148"/>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Prediction of the Amount of Money Collected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37"/>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Before the model..</a:t>
            </a:r>
            <a:endParaRPr/>
          </a:p>
        </p:txBody>
      </p:sp>
      <p:sp>
        <p:nvSpPr>
          <p:cNvPr id="250" name="Google Shape;250;p37"/>
          <p:cNvSpPr txBox="1"/>
          <p:nvPr>
            <p:ph idx="1" type="body"/>
          </p:nvPr>
        </p:nvSpPr>
        <p:spPr>
          <a:xfrm>
            <a:off x="194700" y="1088625"/>
            <a:ext cx="8754600" cy="37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kickstarter_X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kickstarter_y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for i, j in reduced_x_features.iterrows():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tmp = str(reduced_x_features['launch_to_deadline_days'][i])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str(reduced_x_features['staff_pick'][i])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str(reduced_x_features['backers_count'][i])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str(reduced_x_features['spotlight'][i])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str(reduced_x_features['goal'][i])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str(reduced_x_features['log_goal'][i]) + " " +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str(reduced_x_features['log_pledged'][i])</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kickstarter_X.append(tmp)</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    kickstarter_y.append(reduced_y['pledged'][i])</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max_words = 2000</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max_length = 30</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vector_length = 16</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encoded_docs = [one_hot(d, max_words) for d in kickstarter_X]</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padded_docs = pad_sequences(encoded_docs, maxlen=7, padding='post')</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X_train, X_test, y_train, y_test = train_test_split(padded_docs, </a:t>
            </a:r>
            <a:endParaRPr sz="800">
              <a:solidFill>
                <a:srgbClr val="0B5394"/>
              </a:solidFill>
              <a:latin typeface="Source Code Pro"/>
              <a:ea typeface="Source Code Pro"/>
              <a:cs typeface="Source Code Pro"/>
              <a:sym typeface="Source Code Pro"/>
            </a:endParaRPr>
          </a:p>
          <a:p>
            <a:pPr indent="45720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np.array(kickstarter_y)[:, None].astype(int), test_size=0.20, </a:t>
            </a:r>
            <a:endParaRPr sz="800">
              <a:solidFill>
                <a:srgbClr val="0B5394"/>
              </a:solidFill>
              <a:latin typeface="Source Code Pro"/>
              <a:ea typeface="Source Code Pro"/>
              <a:cs typeface="Source Code Pro"/>
              <a:sym typeface="Source Code Pro"/>
            </a:endParaRPr>
          </a:p>
          <a:p>
            <a:pPr indent="45720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random_state=1234)</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p:txBody>
      </p:sp>
      <p:pic>
        <p:nvPicPr>
          <p:cNvPr id="251" name="Google Shape;251;p37"/>
          <p:cNvPicPr preferRelativeResize="0"/>
          <p:nvPr/>
        </p:nvPicPr>
        <p:blipFill>
          <a:blip r:embed="rId3">
            <a:alphaModFix/>
          </a:blip>
          <a:stretch>
            <a:fillRect/>
          </a:stretch>
        </p:blipFill>
        <p:spPr>
          <a:xfrm>
            <a:off x="4948500" y="1916200"/>
            <a:ext cx="2797707" cy="3025599"/>
          </a:xfrm>
          <a:prstGeom prst="rect">
            <a:avLst/>
          </a:prstGeom>
          <a:noFill/>
          <a:ln cap="flat" cmpd="sng" w="9525">
            <a:solidFill>
              <a:schemeClr val="dk2"/>
            </a:solidFill>
            <a:prstDash val="solid"/>
            <a:round/>
            <a:headEnd len="sm" w="sm" type="none"/>
            <a:tailEnd len="sm" w="sm" type="none"/>
          </a:ln>
        </p:spPr>
      </p:pic>
      <p:pic>
        <p:nvPicPr>
          <p:cNvPr id="252" name="Google Shape;252;p37"/>
          <p:cNvPicPr preferRelativeResize="0"/>
          <p:nvPr/>
        </p:nvPicPr>
        <p:blipFill rotWithShape="1">
          <a:blip r:embed="rId4">
            <a:alphaModFix/>
          </a:blip>
          <a:srcRect b="7544" l="0" r="0" t="0"/>
          <a:stretch/>
        </p:blipFill>
        <p:spPr>
          <a:xfrm>
            <a:off x="7848842" y="1916200"/>
            <a:ext cx="1021583" cy="3025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 name="Shape 256"/>
        <p:cNvGrpSpPr/>
        <p:nvPr/>
      </p:nvGrpSpPr>
      <p:grpSpPr>
        <a:xfrm>
          <a:off x="0" y="0"/>
          <a:ext cx="0" cy="0"/>
          <a:chOff x="0" y="0"/>
          <a:chExt cx="0" cy="0"/>
        </a:xfrm>
      </p:grpSpPr>
      <p:sp>
        <p:nvSpPr>
          <p:cNvPr id="257" name="Google Shape;257;p38"/>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Data Sets</a:t>
            </a:r>
            <a:endParaRPr/>
          </a:p>
        </p:txBody>
      </p:sp>
      <p:pic>
        <p:nvPicPr>
          <p:cNvPr id="258" name="Google Shape;258;p38"/>
          <p:cNvPicPr preferRelativeResize="0"/>
          <p:nvPr/>
        </p:nvPicPr>
        <p:blipFill>
          <a:blip r:embed="rId3">
            <a:alphaModFix/>
          </a:blip>
          <a:stretch>
            <a:fillRect/>
          </a:stretch>
        </p:blipFill>
        <p:spPr>
          <a:xfrm>
            <a:off x="844950" y="1447800"/>
            <a:ext cx="5114742" cy="1509992"/>
          </a:xfrm>
          <a:prstGeom prst="rect">
            <a:avLst/>
          </a:prstGeom>
          <a:noFill/>
          <a:ln cap="flat" cmpd="sng" w="9525">
            <a:solidFill>
              <a:schemeClr val="dk2"/>
            </a:solidFill>
            <a:prstDash val="solid"/>
            <a:round/>
            <a:headEnd len="sm" w="sm" type="none"/>
            <a:tailEnd len="sm" w="sm" type="none"/>
          </a:ln>
        </p:spPr>
      </p:pic>
      <p:pic>
        <p:nvPicPr>
          <p:cNvPr id="259" name="Google Shape;259;p38"/>
          <p:cNvPicPr preferRelativeResize="0"/>
          <p:nvPr/>
        </p:nvPicPr>
        <p:blipFill>
          <a:blip r:embed="rId4">
            <a:alphaModFix/>
          </a:blip>
          <a:stretch>
            <a:fillRect/>
          </a:stretch>
        </p:blipFill>
        <p:spPr>
          <a:xfrm>
            <a:off x="928525" y="3186174"/>
            <a:ext cx="4947592" cy="1453076"/>
          </a:xfrm>
          <a:prstGeom prst="rect">
            <a:avLst/>
          </a:prstGeom>
          <a:noFill/>
          <a:ln cap="flat" cmpd="sng" w="9525">
            <a:solidFill>
              <a:schemeClr val="dk2"/>
            </a:solidFill>
            <a:prstDash val="solid"/>
            <a:round/>
            <a:headEnd len="sm" w="sm" type="none"/>
            <a:tailEnd len="sm" w="sm" type="none"/>
          </a:ln>
        </p:spPr>
      </p:pic>
      <p:pic>
        <p:nvPicPr>
          <p:cNvPr id="260" name="Google Shape;260;p38"/>
          <p:cNvPicPr preferRelativeResize="0"/>
          <p:nvPr/>
        </p:nvPicPr>
        <p:blipFill>
          <a:blip r:embed="rId5">
            <a:alphaModFix/>
          </a:blip>
          <a:stretch>
            <a:fillRect/>
          </a:stretch>
        </p:blipFill>
        <p:spPr>
          <a:xfrm>
            <a:off x="6429525" y="1430001"/>
            <a:ext cx="1268125" cy="1545600"/>
          </a:xfrm>
          <a:prstGeom prst="rect">
            <a:avLst/>
          </a:prstGeom>
          <a:noFill/>
          <a:ln cap="flat" cmpd="sng" w="9525">
            <a:solidFill>
              <a:schemeClr val="dk2"/>
            </a:solidFill>
            <a:prstDash val="solid"/>
            <a:round/>
            <a:headEnd len="sm" w="sm" type="none"/>
            <a:tailEnd len="sm" w="sm" type="none"/>
          </a:ln>
        </p:spPr>
      </p:pic>
      <p:pic>
        <p:nvPicPr>
          <p:cNvPr id="261" name="Google Shape;261;p38"/>
          <p:cNvPicPr preferRelativeResize="0"/>
          <p:nvPr/>
        </p:nvPicPr>
        <p:blipFill>
          <a:blip r:embed="rId6">
            <a:alphaModFix/>
          </a:blip>
          <a:stretch>
            <a:fillRect/>
          </a:stretch>
        </p:blipFill>
        <p:spPr>
          <a:xfrm>
            <a:off x="6429526" y="3132508"/>
            <a:ext cx="1268125" cy="156041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39"/>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Prediction of </a:t>
            </a:r>
            <a:r>
              <a:rPr lang="tr"/>
              <a:t>Amount of Money Collected </a:t>
            </a:r>
            <a:r>
              <a:rPr lang="tr"/>
              <a:t>with CNN</a:t>
            </a:r>
            <a:endParaRPr/>
          </a:p>
        </p:txBody>
      </p:sp>
      <p:pic>
        <p:nvPicPr>
          <p:cNvPr id="267" name="Google Shape;267;p39"/>
          <p:cNvPicPr preferRelativeResize="0"/>
          <p:nvPr/>
        </p:nvPicPr>
        <p:blipFill rotWithShape="1">
          <a:blip r:embed="rId3">
            <a:alphaModFix/>
          </a:blip>
          <a:srcRect b="8349" l="0" r="0" t="0"/>
          <a:stretch/>
        </p:blipFill>
        <p:spPr>
          <a:xfrm>
            <a:off x="441550" y="1163075"/>
            <a:ext cx="5119099" cy="3603900"/>
          </a:xfrm>
          <a:prstGeom prst="rect">
            <a:avLst/>
          </a:prstGeom>
          <a:noFill/>
          <a:ln cap="flat" cmpd="sng" w="9525">
            <a:solidFill>
              <a:schemeClr val="dk2"/>
            </a:solidFill>
            <a:prstDash val="solid"/>
            <a:round/>
            <a:headEnd len="sm" w="sm" type="none"/>
            <a:tailEnd len="sm" w="sm" type="none"/>
          </a:ln>
        </p:spPr>
      </p:pic>
      <p:pic>
        <p:nvPicPr>
          <p:cNvPr id="268" name="Google Shape;268;p39"/>
          <p:cNvPicPr preferRelativeResize="0"/>
          <p:nvPr/>
        </p:nvPicPr>
        <p:blipFill>
          <a:blip r:embed="rId4">
            <a:alphaModFix/>
          </a:blip>
          <a:stretch>
            <a:fillRect/>
          </a:stretch>
        </p:blipFill>
        <p:spPr>
          <a:xfrm>
            <a:off x="3568250" y="1653950"/>
            <a:ext cx="5284400" cy="32475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1471325" y="1719325"/>
            <a:ext cx="6147551" cy="2745225"/>
          </a:xfrm>
          <a:prstGeom prst="rect">
            <a:avLst/>
          </a:prstGeom>
          <a:noFill/>
          <a:ln>
            <a:noFill/>
          </a:ln>
        </p:spPr>
      </p:pic>
      <p:sp>
        <p:nvSpPr>
          <p:cNvPr id="274" name="Google Shape;274;p40"/>
          <p:cNvSpPr/>
          <p:nvPr/>
        </p:nvSpPr>
        <p:spPr>
          <a:xfrm>
            <a:off x="5520000" y="450825"/>
            <a:ext cx="1822200" cy="867300"/>
          </a:xfrm>
          <a:prstGeom prst="cloudCallout">
            <a:avLst>
              <a:gd fmla="val -115310" name="adj1"/>
              <a:gd fmla="val 118223"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 sz="1200">
                <a:solidFill>
                  <a:schemeClr val="lt1"/>
                </a:solidFill>
                <a:latin typeface="Comfortaa"/>
                <a:ea typeface="Comfortaa"/>
                <a:cs typeface="Comfortaa"/>
                <a:sym typeface="Comfortaa"/>
              </a:rPr>
              <a:t>a few example from results</a:t>
            </a:r>
            <a:endParaRPr b="1" sz="1200">
              <a:solidFill>
                <a:schemeClr val="lt1"/>
              </a:solidFill>
              <a:latin typeface="Comfortaa"/>
              <a:ea typeface="Comfortaa"/>
              <a:cs typeface="Comfortaa"/>
              <a:sym typeface="Comfortaa"/>
            </a:endParaRPr>
          </a:p>
        </p:txBody>
      </p:sp>
      <p:pic>
        <p:nvPicPr>
          <p:cNvPr id="275" name="Google Shape;275;p40"/>
          <p:cNvPicPr preferRelativeResize="0"/>
          <p:nvPr/>
        </p:nvPicPr>
        <p:blipFill>
          <a:blip r:embed="rId4">
            <a:alphaModFix/>
          </a:blip>
          <a:stretch>
            <a:fillRect/>
          </a:stretch>
        </p:blipFill>
        <p:spPr>
          <a:xfrm>
            <a:off x="508750" y="450825"/>
            <a:ext cx="3713626" cy="738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9" name="Shape 279"/>
        <p:cNvGrpSpPr/>
        <p:nvPr/>
      </p:nvGrpSpPr>
      <p:grpSpPr>
        <a:xfrm>
          <a:off x="0" y="0"/>
          <a:ext cx="0" cy="0"/>
          <a:chOff x="0" y="0"/>
          <a:chExt cx="0" cy="0"/>
        </a:xfrm>
      </p:grpSpPr>
      <p:sp>
        <p:nvSpPr>
          <p:cNvPr id="280" name="Google Shape;280;p41"/>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Prediction of </a:t>
            </a:r>
            <a:r>
              <a:rPr lang="tr"/>
              <a:t>Amount of Money Collected </a:t>
            </a:r>
            <a:r>
              <a:rPr lang="tr"/>
              <a:t>with LSTM</a:t>
            </a:r>
            <a:endParaRPr/>
          </a:p>
        </p:txBody>
      </p:sp>
      <p:pic>
        <p:nvPicPr>
          <p:cNvPr id="281" name="Google Shape;281;p41"/>
          <p:cNvPicPr preferRelativeResize="0"/>
          <p:nvPr/>
        </p:nvPicPr>
        <p:blipFill>
          <a:blip r:embed="rId3">
            <a:alphaModFix/>
          </a:blip>
          <a:stretch>
            <a:fillRect/>
          </a:stretch>
        </p:blipFill>
        <p:spPr>
          <a:xfrm>
            <a:off x="448250" y="1098175"/>
            <a:ext cx="5595327" cy="3467100"/>
          </a:xfrm>
          <a:prstGeom prst="rect">
            <a:avLst/>
          </a:prstGeom>
          <a:noFill/>
          <a:ln cap="flat" cmpd="sng" w="9525">
            <a:solidFill>
              <a:schemeClr val="dk2"/>
            </a:solidFill>
            <a:prstDash val="solid"/>
            <a:round/>
            <a:headEnd len="sm" w="sm" type="none"/>
            <a:tailEnd len="sm" w="sm" type="none"/>
          </a:ln>
        </p:spPr>
      </p:pic>
      <p:pic>
        <p:nvPicPr>
          <p:cNvPr id="282" name="Google Shape;282;p41"/>
          <p:cNvPicPr preferRelativeResize="0"/>
          <p:nvPr/>
        </p:nvPicPr>
        <p:blipFill>
          <a:blip r:embed="rId4">
            <a:alphaModFix/>
          </a:blip>
          <a:stretch>
            <a:fillRect/>
          </a:stretch>
        </p:blipFill>
        <p:spPr>
          <a:xfrm>
            <a:off x="3353675" y="1918500"/>
            <a:ext cx="5595327" cy="297864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Detail of Dataset</a:t>
            </a:r>
            <a:endParaRPr/>
          </a:p>
        </p:txBody>
      </p:sp>
      <p:sp>
        <p:nvSpPr>
          <p:cNvPr id="81" name="Google Shape;81;p15"/>
          <p:cNvSpPr txBox="1"/>
          <p:nvPr>
            <p:ph idx="1" type="body"/>
          </p:nvPr>
        </p:nvSpPr>
        <p:spPr>
          <a:xfrm>
            <a:off x="184750" y="1277575"/>
            <a:ext cx="3627600" cy="1057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tr" sz="1000">
                <a:solidFill>
                  <a:srgbClr val="292929"/>
                </a:solidFill>
                <a:highlight>
                  <a:srgbClr val="FFFFFF"/>
                </a:highlight>
                <a:latin typeface="Comfortaa"/>
                <a:ea typeface="Comfortaa"/>
                <a:cs typeface="Comfortaa"/>
                <a:sym typeface="Comfortaa"/>
              </a:rPr>
              <a:t>We used the Kickstarter Campaigns Dataset</a:t>
            </a:r>
            <a:endParaRPr sz="1000">
              <a:solidFill>
                <a:srgbClr val="292929"/>
              </a:solidFill>
              <a:highlight>
                <a:srgbClr val="FFFFFF"/>
              </a:highlight>
              <a:latin typeface="Comfortaa"/>
              <a:ea typeface="Comfortaa"/>
              <a:cs typeface="Comfortaa"/>
              <a:sym typeface="Comfortaa"/>
            </a:endParaRPr>
          </a:p>
          <a:p>
            <a:pPr indent="0" lvl="0" marL="0" rtl="0" algn="ctr">
              <a:lnSpc>
                <a:spcPct val="150000"/>
              </a:lnSpc>
              <a:spcBef>
                <a:spcPts val="0"/>
              </a:spcBef>
              <a:spcAft>
                <a:spcPts val="0"/>
              </a:spcAft>
              <a:buNone/>
            </a:pPr>
            <a:r>
              <a:t/>
            </a:r>
            <a:endParaRPr sz="1000">
              <a:solidFill>
                <a:srgbClr val="292929"/>
              </a:solidFill>
              <a:highlight>
                <a:srgbClr val="FFFFFF"/>
              </a:highlight>
              <a:latin typeface="Comfortaa"/>
              <a:ea typeface="Comfortaa"/>
              <a:cs typeface="Comfortaa"/>
              <a:sym typeface="Comfortaa"/>
            </a:endParaRPr>
          </a:p>
          <a:p>
            <a:pPr indent="0" lvl="0" marL="0" rtl="0" algn="ctr">
              <a:lnSpc>
                <a:spcPct val="150000"/>
              </a:lnSpc>
              <a:spcBef>
                <a:spcPts val="0"/>
              </a:spcBef>
              <a:spcAft>
                <a:spcPts val="0"/>
              </a:spcAft>
              <a:buNone/>
            </a:pPr>
            <a:r>
              <a:rPr lang="tr" sz="800">
                <a:solidFill>
                  <a:srgbClr val="292929"/>
                </a:solidFill>
                <a:highlight>
                  <a:srgbClr val="FFFFFF"/>
                </a:highlight>
                <a:latin typeface="Comfortaa"/>
                <a:ea typeface="Comfortaa"/>
                <a:cs typeface="Comfortaa"/>
                <a:sym typeface="Comfortaa"/>
              </a:rPr>
              <a:t>Data on more than 20,632 Kickstarter campaigns</a:t>
            </a:r>
            <a:endParaRPr sz="800">
              <a:solidFill>
                <a:srgbClr val="292929"/>
              </a:solidFill>
              <a:highlight>
                <a:srgbClr val="FFFFFF"/>
              </a:highlight>
              <a:latin typeface="Comfortaa"/>
              <a:ea typeface="Comfortaa"/>
              <a:cs typeface="Comfortaa"/>
              <a:sym typeface="Comfortaa"/>
            </a:endParaRPr>
          </a:p>
          <a:p>
            <a:pPr indent="0" lvl="0" marL="0" rtl="0" algn="ctr">
              <a:lnSpc>
                <a:spcPct val="150000"/>
              </a:lnSpc>
              <a:spcBef>
                <a:spcPts val="0"/>
              </a:spcBef>
              <a:spcAft>
                <a:spcPts val="0"/>
              </a:spcAft>
              <a:buNone/>
            </a:pPr>
            <a:r>
              <a:rPr lang="tr" sz="800">
                <a:solidFill>
                  <a:srgbClr val="292929"/>
                </a:solidFill>
                <a:highlight>
                  <a:srgbClr val="FFFFFF"/>
                </a:highlight>
                <a:latin typeface="Comfortaa"/>
                <a:ea typeface="Comfortaa"/>
                <a:cs typeface="Comfortaa"/>
                <a:sym typeface="Comfortaa"/>
              </a:rPr>
              <a:t>from </a:t>
            </a:r>
            <a:r>
              <a:rPr lang="tr" sz="800" u="sng">
                <a:solidFill>
                  <a:schemeClr val="hlink"/>
                </a:solidFill>
                <a:highlight>
                  <a:srgbClr val="FFFFFF"/>
                </a:highlight>
                <a:latin typeface="Comfortaa"/>
                <a:ea typeface="Comfortaa"/>
                <a:cs typeface="Comfortaa"/>
                <a:sym typeface="Comfortaa"/>
                <a:hlinkClick r:id="rId3"/>
              </a:rPr>
              <a:t>Kaggle</a:t>
            </a:r>
            <a:r>
              <a:rPr lang="tr" sz="800">
                <a:solidFill>
                  <a:srgbClr val="292929"/>
                </a:solidFill>
                <a:highlight>
                  <a:srgbClr val="FFFFFF"/>
                </a:highlight>
                <a:latin typeface="Comfortaa"/>
                <a:ea typeface="Comfortaa"/>
                <a:cs typeface="Comfortaa"/>
                <a:sym typeface="Comfortaa"/>
              </a:rPr>
              <a:t>*</a:t>
            </a:r>
            <a:endParaRPr sz="800">
              <a:solidFill>
                <a:srgbClr val="292929"/>
              </a:solidFill>
              <a:latin typeface="Comfortaa"/>
              <a:ea typeface="Comfortaa"/>
              <a:cs typeface="Comfortaa"/>
              <a:sym typeface="Comfortaa"/>
            </a:endParaRPr>
          </a:p>
        </p:txBody>
      </p:sp>
      <p:pic>
        <p:nvPicPr>
          <p:cNvPr id="82" name="Google Shape;82;p15"/>
          <p:cNvPicPr preferRelativeResize="0"/>
          <p:nvPr/>
        </p:nvPicPr>
        <p:blipFill rotWithShape="1">
          <a:blip r:embed="rId4">
            <a:alphaModFix/>
          </a:blip>
          <a:srcRect b="31135" l="0" r="0" t="30239"/>
          <a:stretch/>
        </p:blipFill>
        <p:spPr>
          <a:xfrm>
            <a:off x="546727" y="2375700"/>
            <a:ext cx="2748125" cy="515400"/>
          </a:xfrm>
          <a:prstGeom prst="rect">
            <a:avLst/>
          </a:prstGeom>
          <a:noFill/>
          <a:ln>
            <a:noFill/>
          </a:ln>
        </p:spPr>
      </p:pic>
      <p:sp>
        <p:nvSpPr>
          <p:cNvPr id="83" name="Google Shape;83;p15"/>
          <p:cNvSpPr txBox="1"/>
          <p:nvPr>
            <p:ph idx="1" type="body"/>
          </p:nvPr>
        </p:nvSpPr>
        <p:spPr>
          <a:xfrm>
            <a:off x="184750" y="3200400"/>
            <a:ext cx="3537600" cy="169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900">
                <a:solidFill>
                  <a:srgbClr val="0B5394"/>
                </a:solidFill>
                <a:latin typeface="Source Code Pro"/>
                <a:ea typeface="Source Code Pro"/>
                <a:cs typeface="Source Code Pro"/>
                <a:sym typeface="Source Code Pro"/>
              </a:rPr>
              <a:t>kickstarter = pd.read_csv('../input/kickstarter-campaigns-dataset/kickstarter_data_full.csv', index_col=0)</a:t>
            </a:r>
            <a:endParaRPr sz="9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9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900">
                <a:solidFill>
                  <a:schemeClr val="dk1"/>
                </a:solidFill>
                <a:latin typeface="Source Code Pro"/>
                <a:ea typeface="Source Code Pro"/>
                <a:cs typeface="Source Code Pro"/>
                <a:sym typeface="Source Code Pro"/>
              </a:rPr>
              <a:t># The dataset have 20632 entries of 67 features.</a:t>
            </a:r>
            <a:endParaRPr b="1" sz="9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900">
                <a:solidFill>
                  <a:srgbClr val="0B5394"/>
                </a:solidFill>
                <a:latin typeface="Source Code Pro"/>
                <a:ea typeface="Source Code Pro"/>
                <a:cs typeface="Source Code Pro"/>
                <a:sym typeface="Source Code Pro"/>
              </a:rPr>
              <a:t>kickstarter.shape</a:t>
            </a:r>
            <a:endParaRPr sz="9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900">
                <a:solidFill>
                  <a:srgbClr val="0B5394"/>
                </a:solidFill>
                <a:latin typeface="Source Code Pro"/>
                <a:ea typeface="Source Code Pro"/>
                <a:cs typeface="Source Code Pro"/>
                <a:sym typeface="Source Code Pro"/>
              </a:rPr>
              <a:t>kickstarter.info()</a:t>
            </a:r>
            <a:endParaRPr b="1" sz="1000">
              <a:solidFill>
                <a:srgbClr val="0B5394"/>
              </a:solidFill>
              <a:latin typeface="Comfortaa"/>
              <a:ea typeface="Comfortaa"/>
              <a:cs typeface="Comfortaa"/>
              <a:sym typeface="Comfortaa"/>
            </a:endParaRPr>
          </a:p>
        </p:txBody>
      </p:sp>
      <p:pic>
        <p:nvPicPr>
          <p:cNvPr id="84" name="Google Shape;84;p15"/>
          <p:cNvPicPr preferRelativeResize="0"/>
          <p:nvPr/>
        </p:nvPicPr>
        <p:blipFill rotWithShape="1">
          <a:blip r:embed="rId5">
            <a:alphaModFix/>
          </a:blip>
          <a:srcRect b="0" l="0" r="1205" t="891"/>
          <a:stretch/>
        </p:blipFill>
        <p:spPr>
          <a:xfrm>
            <a:off x="3972850" y="1163275"/>
            <a:ext cx="2596024" cy="3438501"/>
          </a:xfrm>
          <a:prstGeom prst="rect">
            <a:avLst/>
          </a:prstGeom>
          <a:noFill/>
          <a:ln cap="flat" cmpd="sng" w="19050">
            <a:solidFill>
              <a:schemeClr val="dk2"/>
            </a:solidFill>
            <a:prstDash val="solid"/>
            <a:round/>
            <a:headEnd len="sm" w="sm" type="none"/>
            <a:tailEnd len="sm" w="sm" type="none"/>
          </a:ln>
        </p:spPr>
      </p:pic>
      <p:pic>
        <p:nvPicPr>
          <p:cNvPr id="85" name="Google Shape;85;p15"/>
          <p:cNvPicPr preferRelativeResize="0"/>
          <p:nvPr/>
        </p:nvPicPr>
        <p:blipFill>
          <a:blip r:embed="rId6">
            <a:alphaModFix/>
          </a:blip>
          <a:stretch>
            <a:fillRect/>
          </a:stretch>
        </p:blipFill>
        <p:spPr>
          <a:xfrm>
            <a:off x="6506826" y="1701025"/>
            <a:ext cx="2397448" cy="319184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pic>
        <p:nvPicPr>
          <p:cNvPr id="287" name="Google Shape;287;p42"/>
          <p:cNvPicPr preferRelativeResize="0"/>
          <p:nvPr/>
        </p:nvPicPr>
        <p:blipFill>
          <a:blip r:embed="rId3">
            <a:alphaModFix/>
          </a:blip>
          <a:stretch>
            <a:fillRect/>
          </a:stretch>
        </p:blipFill>
        <p:spPr>
          <a:xfrm>
            <a:off x="1195750" y="1732725"/>
            <a:ext cx="6752500" cy="2624101"/>
          </a:xfrm>
          <a:prstGeom prst="rect">
            <a:avLst/>
          </a:prstGeom>
          <a:noFill/>
          <a:ln>
            <a:noFill/>
          </a:ln>
        </p:spPr>
      </p:pic>
      <p:sp>
        <p:nvSpPr>
          <p:cNvPr id="288" name="Google Shape;288;p42"/>
          <p:cNvSpPr/>
          <p:nvPr/>
        </p:nvSpPr>
        <p:spPr>
          <a:xfrm>
            <a:off x="5520000" y="450825"/>
            <a:ext cx="1822200" cy="867300"/>
          </a:xfrm>
          <a:prstGeom prst="cloudCallout">
            <a:avLst>
              <a:gd fmla="val -115310" name="adj1"/>
              <a:gd fmla="val 118223"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 sz="1200">
                <a:solidFill>
                  <a:schemeClr val="lt1"/>
                </a:solidFill>
                <a:latin typeface="Comfortaa"/>
                <a:ea typeface="Comfortaa"/>
                <a:cs typeface="Comfortaa"/>
                <a:sym typeface="Comfortaa"/>
              </a:rPr>
              <a:t>a few example from results</a:t>
            </a:r>
            <a:endParaRPr b="1" sz="1200">
              <a:solidFill>
                <a:schemeClr val="lt1"/>
              </a:solidFill>
              <a:latin typeface="Comfortaa"/>
              <a:ea typeface="Comfortaa"/>
              <a:cs typeface="Comfortaa"/>
              <a:sym typeface="Comfortaa"/>
            </a:endParaRPr>
          </a:p>
        </p:txBody>
      </p:sp>
      <p:pic>
        <p:nvPicPr>
          <p:cNvPr id="289" name="Google Shape;289;p42"/>
          <p:cNvPicPr preferRelativeResize="0"/>
          <p:nvPr/>
        </p:nvPicPr>
        <p:blipFill>
          <a:blip r:embed="rId4">
            <a:alphaModFix/>
          </a:blip>
          <a:stretch>
            <a:fillRect/>
          </a:stretch>
        </p:blipFill>
        <p:spPr>
          <a:xfrm>
            <a:off x="475125" y="538388"/>
            <a:ext cx="3666950" cy="692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idx="1" type="body"/>
          </p:nvPr>
        </p:nvSpPr>
        <p:spPr>
          <a:xfrm>
            <a:off x="311700" y="1438275"/>
            <a:ext cx="8520600" cy="18489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tr" sz="1700">
                <a:solidFill>
                  <a:srgbClr val="292929"/>
                </a:solidFill>
                <a:highlight>
                  <a:srgbClr val="FFFFFF"/>
                </a:highlight>
                <a:latin typeface="Comfortaa"/>
                <a:ea typeface="Comfortaa"/>
                <a:cs typeface="Comfortaa"/>
                <a:sym typeface="Comfortaa"/>
              </a:rPr>
              <a:t>We can see that LSTM is more successful and sensitive in these calculations where we use the pledged as the</a:t>
            </a:r>
            <a:r>
              <a:rPr i="1" lang="tr" sz="1700">
                <a:solidFill>
                  <a:srgbClr val="292929"/>
                </a:solidFill>
                <a:highlight>
                  <a:srgbClr val="FFFFFF"/>
                </a:highlight>
                <a:latin typeface="Comfortaa"/>
                <a:ea typeface="Comfortaa"/>
                <a:cs typeface="Comfortaa"/>
                <a:sym typeface="Comfortaa"/>
              </a:rPr>
              <a:t> y</a:t>
            </a:r>
            <a:r>
              <a:rPr lang="tr" sz="1700">
                <a:solidFill>
                  <a:srgbClr val="292929"/>
                </a:solidFill>
                <a:highlight>
                  <a:srgbClr val="FFFFFF"/>
                </a:highlight>
                <a:latin typeface="Comfortaa"/>
                <a:ea typeface="Comfortaa"/>
                <a:cs typeface="Comfortaa"/>
                <a:sym typeface="Comfortaa"/>
              </a:rPr>
              <a:t> variable. When we compared the results below, we can say that: When we search the answer of ‘</a:t>
            </a:r>
            <a:r>
              <a:rPr lang="tr" sz="1700">
                <a:solidFill>
                  <a:srgbClr val="292929"/>
                </a:solidFill>
                <a:latin typeface="Comfortaa"/>
                <a:ea typeface="Comfortaa"/>
                <a:cs typeface="Comfortaa"/>
                <a:sym typeface="Comfortaa"/>
              </a:rPr>
              <a:t>predict the amount of money collected</a:t>
            </a:r>
            <a:r>
              <a:rPr lang="tr" sz="1700">
                <a:solidFill>
                  <a:srgbClr val="292929"/>
                </a:solidFill>
                <a:latin typeface="Comfortaa"/>
                <a:ea typeface="Comfortaa"/>
                <a:cs typeface="Comfortaa"/>
                <a:sym typeface="Comfortaa"/>
              </a:rPr>
              <a:t>’, </a:t>
            </a:r>
            <a:r>
              <a:rPr lang="tr" sz="1700">
                <a:solidFill>
                  <a:srgbClr val="292929"/>
                </a:solidFill>
                <a:highlight>
                  <a:srgbClr val="FFFFFF"/>
                </a:highlight>
                <a:latin typeface="Comfortaa"/>
                <a:ea typeface="Comfortaa"/>
                <a:cs typeface="Comfortaa"/>
                <a:sym typeface="Comfortaa"/>
              </a:rPr>
              <a:t>the LSTM algorithm works better than the CNN algorithm. In addition, we observed that LSTM gives more sensitive results.</a:t>
            </a:r>
            <a:endParaRPr sz="1700">
              <a:solidFill>
                <a:srgbClr val="292929"/>
              </a:solidFill>
              <a:highlight>
                <a:srgbClr val="FFFFFF"/>
              </a:highlight>
              <a:latin typeface="Comfortaa"/>
              <a:ea typeface="Comfortaa"/>
              <a:cs typeface="Comfortaa"/>
              <a:sym typeface="Comfortaa"/>
            </a:endParaRPr>
          </a:p>
        </p:txBody>
      </p:sp>
      <p:sp>
        <p:nvSpPr>
          <p:cNvPr id="295" name="Google Shape;295;p43"/>
          <p:cNvSpPr txBox="1"/>
          <p:nvPr>
            <p:ph type="title"/>
          </p:nvPr>
        </p:nvSpPr>
        <p:spPr>
          <a:xfrm>
            <a:off x="0" y="0"/>
            <a:ext cx="9144000" cy="10017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Comparison Results for </a:t>
            </a:r>
            <a:r>
              <a:rPr lang="tr"/>
              <a:t>Amount of </a:t>
            </a:r>
            <a:endParaRPr/>
          </a:p>
          <a:p>
            <a:pPr indent="0" lvl="0" marL="0" rtl="0" algn="ctr">
              <a:lnSpc>
                <a:spcPct val="100000"/>
              </a:lnSpc>
              <a:spcBef>
                <a:spcPts val="0"/>
              </a:spcBef>
              <a:spcAft>
                <a:spcPts val="0"/>
              </a:spcAft>
              <a:buSzPct val="111111"/>
              <a:buNone/>
            </a:pPr>
            <a:r>
              <a:rPr lang="tr"/>
              <a:t>Money Collected </a:t>
            </a:r>
            <a:r>
              <a:rPr lang="tr"/>
              <a:t>Prediction</a:t>
            </a:r>
            <a:endParaRPr/>
          </a:p>
        </p:txBody>
      </p:sp>
      <p:pic>
        <p:nvPicPr>
          <p:cNvPr id="296" name="Google Shape;296;p43"/>
          <p:cNvPicPr preferRelativeResize="0"/>
          <p:nvPr/>
        </p:nvPicPr>
        <p:blipFill>
          <a:blip r:embed="rId3">
            <a:alphaModFix/>
          </a:blip>
          <a:stretch>
            <a:fillRect/>
          </a:stretch>
        </p:blipFill>
        <p:spPr>
          <a:xfrm>
            <a:off x="3246975" y="3150550"/>
            <a:ext cx="2650050" cy="167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Utilized Resources</a:t>
            </a:r>
            <a:endParaRPr/>
          </a:p>
          <a:p>
            <a:pPr indent="0" lvl="0" marL="0" rtl="0" algn="ctr">
              <a:lnSpc>
                <a:spcPct val="100000"/>
              </a:lnSpc>
              <a:spcBef>
                <a:spcPts val="0"/>
              </a:spcBef>
              <a:spcAft>
                <a:spcPts val="0"/>
              </a:spcAft>
              <a:buSzPct val="111111"/>
              <a:buNone/>
            </a:pPr>
            <a:r>
              <a:t/>
            </a:r>
            <a:endParaRPr/>
          </a:p>
        </p:txBody>
      </p:sp>
      <p:sp>
        <p:nvSpPr>
          <p:cNvPr id="302" name="Google Shape;302;p44"/>
          <p:cNvSpPr txBox="1"/>
          <p:nvPr/>
        </p:nvSpPr>
        <p:spPr>
          <a:xfrm>
            <a:off x="427350" y="1287075"/>
            <a:ext cx="8289300" cy="366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tr" sz="1000" u="sng">
                <a:solidFill>
                  <a:srgbClr val="0B5394"/>
                </a:solidFill>
                <a:latin typeface="Comfortaa"/>
                <a:ea typeface="Comfortaa"/>
                <a:cs typeface="Comfortaa"/>
                <a:sym typeface="Comfortaa"/>
                <a:hlinkClick r:id="rId3">
                  <a:extLst>
                    <a:ext uri="{A12FA001-AC4F-418D-AE19-62706E023703}">
                      <ahyp:hlinkClr val="tx"/>
                    </a:ext>
                  </a:extLst>
                </a:hlinkClick>
              </a:rPr>
              <a:t>Keras: Multiple Inputs and Mixed Data</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4">
                  <a:extLst>
                    <a:ext uri="{A12FA001-AC4F-418D-AE19-62706E023703}">
                      <ahyp:hlinkClr val="tx"/>
                    </a:ext>
                  </a:extLst>
                </a:hlinkClick>
              </a:rPr>
              <a:t>House Price Prediction using Machine Learning</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5">
                  <a:extLst>
                    <a:ext uri="{A12FA001-AC4F-418D-AE19-62706E023703}">
                      <ahyp:hlinkClr val="tx"/>
                    </a:ext>
                  </a:extLst>
                </a:hlinkClick>
              </a:rPr>
              <a:t>Long Short Term Memory (LSTM)</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6">
                  <a:extLst>
                    <a:ext uri="{A12FA001-AC4F-418D-AE19-62706E023703}">
                      <ahyp:hlinkClr val="tx"/>
                    </a:ext>
                  </a:extLst>
                </a:hlinkClick>
              </a:rPr>
              <a:t>Time Series Prediction with LSTM Recurrent Neural Networks in Python with Keras</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7">
                  <a:extLst>
                    <a:ext uri="{A12FA001-AC4F-418D-AE19-62706E023703}">
                      <ahyp:hlinkClr val="tx"/>
                    </a:ext>
                  </a:extLst>
                </a:hlinkClick>
              </a:rPr>
              <a:t>CNN Long Short-Term Memory Networks</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8">
                  <a:extLst>
                    <a:ext uri="{A12FA001-AC4F-418D-AE19-62706E023703}">
                      <ahyp:hlinkClr val="tx"/>
                    </a:ext>
                  </a:extLst>
                </a:hlinkClick>
              </a:rPr>
              <a:t>Convolutional Neural Networks in Python with Keras</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9">
                  <a:extLst>
                    <a:ext uri="{A12FA001-AC4F-418D-AE19-62706E023703}">
                      <ahyp:hlinkClr val="tx"/>
                    </a:ext>
                  </a:extLst>
                </a:hlinkClick>
              </a:rPr>
              <a:t>How to Make Predictions with Keras</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10">
                  <a:extLst>
                    <a:ext uri="{A12FA001-AC4F-418D-AE19-62706E023703}">
                      <ahyp:hlinkClr val="tx"/>
                    </a:ext>
                  </a:extLst>
                </a:hlinkClick>
              </a:rPr>
              <a:t>How to Make Predictions with scikit-learn</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0"/>
              </a:spcAft>
              <a:buNone/>
            </a:pPr>
            <a:r>
              <a:rPr b="1" lang="tr" sz="1000" u="sng">
                <a:solidFill>
                  <a:srgbClr val="0B5394"/>
                </a:solidFill>
                <a:latin typeface="Comfortaa"/>
                <a:ea typeface="Comfortaa"/>
                <a:cs typeface="Comfortaa"/>
                <a:sym typeface="Comfortaa"/>
                <a:hlinkClick r:id="rId11">
                  <a:extLst>
                    <a:ext uri="{A12FA001-AC4F-418D-AE19-62706E023703}">
                      <ahyp:hlinkClr val="tx"/>
                    </a:ext>
                  </a:extLst>
                </a:hlinkClick>
              </a:rPr>
              <a:t>Text classification using CNN</a:t>
            </a:r>
            <a:endParaRPr b="1" sz="1000" u="sng">
              <a:solidFill>
                <a:srgbClr val="0B5394"/>
              </a:solidFill>
              <a:latin typeface="Comfortaa"/>
              <a:ea typeface="Comfortaa"/>
              <a:cs typeface="Comfortaa"/>
              <a:sym typeface="Comfortaa"/>
            </a:endParaRPr>
          </a:p>
          <a:p>
            <a:pPr indent="0" lvl="0" marL="0" rtl="0" algn="ctr">
              <a:lnSpc>
                <a:spcPct val="115000"/>
              </a:lnSpc>
              <a:spcBef>
                <a:spcPts val="1500"/>
              </a:spcBef>
              <a:spcAft>
                <a:spcPts val="1500"/>
              </a:spcAft>
              <a:buNone/>
            </a:pPr>
            <a:r>
              <a:rPr b="1" lang="tr" sz="1000" u="sng">
                <a:solidFill>
                  <a:srgbClr val="0B5394"/>
                </a:solidFill>
                <a:latin typeface="Comfortaa"/>
                <a:ea typeface="Comfortaa"/>
                <a:cs typeface="Comfortaa"/>
                <a:sym typeface="Comfortaa"/>
                <a:hlinkClick r:id="rId12">
                  <a:extLst>
                    <a:ext uri="{A12FA001-AC4F-418D-AE19-62706E023703}">
                      <ahyp:hlinkClr val="tx"/>
                    </a:ext>
                  </a:extLst>
                </a:hlinkClick>
              </a:rPr>
              <a:t>Dense neural netLSTM and CNN on </a:t>
            </a:r>
            <a:r>
              <a:rPr b="1" lang="tr" sz="1000" u="sng">
                <a:solidFill>
                  <a:srgbClr val="0B5394"/>
                </a:solidFill>
                <a:latin typeface="Comfortaa"/>
                <a:ea typeface="Comfortaa"/>
                <a:cs typeface="Comfortaa"/>
                <a:sym typeface="Comfortaa"/>
              </a:rPr>
              <a:t>IMDB</a:t>
            </a:r>
            <a:endParaRPr b="1" sz="1000" u="sng">
              <a:solidFill>
                <a:srgbClr val="0B5394"/>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 name="Shape 89"/>
        <p:cNvGrpSpPr/>
        <p:nvPr/>
      </p:nvGrpSpPr>
      <p:grpSpPr>
        <a:xfrm>
          <a:off x="0" y="0"/>
          <a:ext cx="0" cy="0"/>
          <a:chOff x="0" y="0"/>
          <a:chExt cx="0" cy="0"/>
        </a:xfrm>
      </p:grpSpPr>
      <p:pic>
        <p:nvPicPr>
          <p:cNvPr id="90" name="Google Shape;90;p16"/>
          <p:cNvPicPr preferRelativeResize="0"/>
          <p:nvPr/>
        </p:nvPicPr>
        <p:blipFill rotWithShape="1">
          <a:blip r:embed="rId3">
            <a:alphaModFix/>
          </a:blip>
          <a:srcRect b="0" l="5042" r="0" t="0"/>
          <a:stretch/>
        </p:blipFill>
        <p:spPr>
          <a:xfrm>
            <a:off x="6095975" y="1297625"/>
            <a:ext cx="2855899" cy="3193675"/>
          </a:xfrm>
          <a:prstGeom prst="rect">
            <a:avLst/>
          </a:prstGeom>
          <a:noFill/>
          <a:ln>
            <a:noFill/>
          </a:ln>
        </p:spPr>
      </p:pic>
      <p:sp>
        <p:nvSpPr>
          <p:cNvPr id="91" name="Google Shape;91;p16"/>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View Dataset</a:t>
            </a:r>
            <a:endParaRPr/>
          </a:p>
          <a:p>
            <a:pPr indent="0" lvl="0" marL="0" rtl="0" algn="l">
              <a:spcBef>
                <a:spcPts val="0"/>
              </a:spcBef>
              <a:spcAft>
                <a:spcPts val="0"/>
              </a:spcAft>
              <a:buSzPct val="111111"/>
              <a:buNone/>
            </a:pPr>
            <a:r>
              <a:t/>
            </a:r>
            <a:endParaRPr/>
          </a:p>
        </p:txBody>
      </p:sp>
      <p:sp>
        <p:nvSpPr>
          <p:cNvPr id="92" name="Google Shape;92;p16"/>
          <p:cNvSpPr txBox="1"/>
          <p:nvPr/>
        </p:nvSpPr>
        <p:spPr>
          <a:xfrm>
            <a:off x="87000" y="1153500"/>
            <a:ext cx="6186000" cy="37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850">
                <a:solidFill>
                  <a:schemeClr val="dk1"/>
                </a:solidFill>
                <a:latin typeface="Source Code Pro"/>
                <a:ea typeface="Source Code Pro"/>
                <a:cs typeface="Source Code Pro"/>
                <a:sym typeface="Source Code Pro"/>
              </a:rPr>
              <a:t># looking here we can see that 'is_backing' and 'profile' contain missing values</a:t>
            </a:r>
            <a:endParaRPr b="1" sz="85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sns.heatmap(kickstarter.isnull())</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b="1" lang="tr" sz="850">
                <a:solidFill>
                  <a:schemeClr val="dk1"/>
                </a:solidFill>
                <a:latin typeface="Source Code Pro"/>
                <a:ea typeface="Source Code Pro"/>
                <a:cs typeface="Source Code Pro"/>
                <a:sym typeface="Source Code Pro"/>
              </a:rPr>
              <a:t># friends, is_starred, is_backing, and permissions are looking weird</a:t>
            </a:r>
            <a:endParaRPr b="1" sz="85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kickstarter['friends'].isnull().value_counts()</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cols_to_drop = ['friends', 'is_starred', 'is_backing', 'permissions']</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kickstarter.drop(labels=cols_to_drop, axis=1, inplace=True)</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kickstarter.drop(labels='profile', axis=1, inplace=True)</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b="1" lang="tr" sz="850">
                <a:solidFill>
                  <a:schemeClr val="dk1"/>
                </a:solidFill>
                <a:latin typeface="Source Code Pro"/>
                <a:ea typeface="Source Code Pro"/>
                <a:cs typeface="Source Code Pro"/>
                <a:sym typeface="Source Code Pro"/>
              </a:rPr>
              <a:t>#there are a lot of unnecessary features</a:t>
            </a:r>
            <a:endParaRPr b="1" sz="85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second_col_drop = ['id','photo','slug','currency_symbol','currency_trailing_code',</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'creator','location', 'urls','source_url','name_len','blurb_len','create_to_launch', 'launch_to_deadline', 'launch_to_state_change','USorGB','TOPCOUNTRY','LaunchedTuesday', 'DeadlineWeekend', 'deadline_month','deadline_day','deadline_yr','deadline_hr',</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'state_changed_at_month','state_changed_at_day','state_changed_at_yr','state_changed_at_hr',</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'created_at_month','created_at_day','created_at_yr','created_at_hr’,'launched_at_month',</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'launched_at_day', 'launched_at_yr','launched_at_hr']</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kickstarter.drop(labels=second_col_drop, axis=1, inplace=True)</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b="1" lang="tr" sz="850">
                <a:solidFill>
                  <a:schemeClr val="dk1"/>
                </a:solidFill>
                <a:latin typeface="Source Code Pro"/>
                <a:ea typeface="Source Code Pro"/>
                <a:cs typeface="Source Code Pro"/>
                <a:sym typeface="Source Code Pro"/>
              </a:rPr>
              <a:t># we reduced dimensionality from 67 to 28</a:t>
            </a:r>
            <a:endParaRPr b="1" sz="85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kickstarter.shape</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b="1" lang="tr" sz="850">
                <a:solidFill>
                  <a:schemeClr val="dk1"/>
                </a:solidFill>
                <a:latin typeface="Source Code Pro"/>
                <a:ea typeface="Source Code Pro"/>
                <a:cs typeface="Source Code Pro"/>
                <a:sym typeface="Source Code Pro"/>
              </a:rPr>
              <a:t>#converts type bool to 0 for false and 1 for true</a:t>
            </a:r>
            <a:endParaRPr b="1" sz="85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kickstarter['disable_communication'] = kickstarter['disable_communication'] * 1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kickstarter['staff_pick'] = kickstarter['staff_pick'] * </a:t>
            </a:r>
            <a:r>
              <a:rPr lang="tr" sz="850">
                <a:solidFill>
                  <a:srgbClr val="0B5394"/>
                </a:solidFill>
                <a:latin typeface="Source Code Pro"/>
                <a:ea typeface="Source Code Pro"/>
                <a:cs typeface="Source Code Pro"/>
                <a:sym typeface="Source Code Pro"/>
              </a:rPr>
              <a:t>1 </a:t>
            </a:r>
            <a:endParaRPr sz="850">
              <a:solidFill>
                <a:srgbClr val="0B5394"/>
              </a:solidFill>
              <a:latin typeface="Source Code Pro"/>
              <a:ea typeface="Source Code Pro"/>
              <a:cs typeface="Source Code Pro"/>
              <a:sym typeface="Source Code Pro"/>
            </a:endParaRPr>
          </a:p>
          <a:p>
            <a:pPr indent="0" lvl="0" marL="0" rtl="0" algn="l">
              <a:spcBef>
                <a:spcPts val="0"/>
              </a:spcBef>
              <a:spcAft>
                <a:spcPts val="0"/>
              </a:spcAft>
              <a:buNone/>
            </a:pPr>
            <a:r>
              <a:rPr lang="tr" sz="850">
                <a:solidFill>
                  <a:srgbClr val="0B5394"/>
                </a:solidFill>
                <a:latin typeface="Source Code Pro"/>
                <a:ea typeface="Source Code Pro"/>
                <a:cs typeface="Source Code Pro"/>
                <a:sym typeface="Source Code Pro"/>
              </a:rPr>
              <a:t>kickstarter['spotlight'] = kickstarter['spotlight'] * 1</a:t>
            </a:r>
            <a:endParaRPr sz="850">
              <a:solidFill>
                <a:srgbClr val="0B5394"/>
              </a:solidFill>
              <a:latin typeface="Source Code Pro"/>
              <a:ea typeface="Source Code Pro"/>
              <a:cs typeface="Source Code Pro"/>
              <a:sym typeface="Source Code Pro"/>
            </a:endParaRPr>
          </a:p>
        </p:txBody>
      </p:sp>
      <p:pic>
        <p:nvPicPr>
          <p:cNvPr id="93" name="Google Shape;93;p16"/>
          <p:cNvPicPr preferRelativeResize="0"/>
          <p:nvPr/>
        </p:nvPicPr>
        <p:blipFill>
          <a:blip r:embed="rId4">
            <a:alphaModFix/>
          </a:blip>
          <a:stretch>
            <a:fillRect/>
          </a:stretch>
        </p:blipFill>
        <p:spPr>
          <a:xfrm>
            <a:off x="2976825" y="3851723"/>
            <a:ext cx="875750" cy="259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id="98" name="Google Shape;98;p17"/>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tr"/>
              <a:t>View </a:t>
            </a:r>
            <a:r>
              <a:rPr lang="tr"/>
              <a:t>Dataset</a:t>
            </a:r>
            <a:endParaRPr/>
          </a:p>
        </p:txBody>
      </p:sp>
      <p:sp>
        <p:nvSpPr>
          <p:cNvPr id="99" name="Google Shape;99;p17"/>
          <p:cNvSpPr txBox="1"/>
          <p:nvPr>
            <p:ph idx="1" type="body"/>
          </p:nvPr>
        </p:nvSpPr>
        <p:spPr>
          <a:xfrm>
            <a:off x="498050" y="1243750"/>
            <a:ext cx="3072000" cy="83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figsize(10, 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sns.countplot(kickstarter['state']);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plt.xlabel('Campaign States');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plt.ylabel('Count')</a:t>
            </a:r>
            <a:r>
              <a:rPr lang="tr" sz="800">
                <a:solidFill>
                  <a:srgbClr val="0B5394"/>
                </a:solidFill>
                <a:latin typeface="Source Code Pro"/>
                <a:ea typeface="Source Code Pro"/>
                <a:cs typeface="Source Code Pro"/>
                <a:sym typeface="Source Code Pro"/>
              </a:rPr>
              <a:t>;</a:t>
            </a:r>
            <a:endParaRPr sz="800">
              <a:solidFill>
                <a:srgbClr val="0B5394"/>
              </a:solidFill>
              <a:latin typeface="Source Code Pro"/>
              <a:ea typeface="Source Code Pro"/>
              <a:cs typeface="Source Code Pro"/>
              <a:sym typeface="Source Code Pro"/>
            </a:endParaRPr>
          </a:p>
        </p:txBody>
      </p:sp>
      <p:pic>
        <p:nvPicPr>
          <p:cNvPr id="100" name="Google Shape;100;p17"/>
          <p:cNvPicPr preferRelativeResize="0"/>
          <p:nvPr/>
        </p:nvPicPr>
        <p:blipFill>
          <a:blip r:embed="rId3">
            <a:alphaModFix/>
          </a:blip>
          <a:stretch>
            <a:fillRect/>
          </a:stretch>
        </p:blipFill>
        <p:spPr>
          <a:xfrm>
            <a:off x="417350" y="2076550"/>
            <a:ext cx="4972199" cy="2481975"/>
          </a:xfrm>
          <a:prstGeom prst="rect">
            <a:avLst/>
          </a:prstGeom>
          <a:noFill/>
          <a:ln>
            <a:noFill/>
          </a:ln>
        </p:spPr>
      </p:pic>
      <p:pic>
        <p:nvPicPr>
          <p:cNvPr id="101" name="Google Shape;101;p17"/>
          <p:cNvPicPr preferRelativeResize="0"/>
          <p:nvPr/>
        </p:nvPicPr>
        <p:blipFill>
          <a:blip r:embed="rId4">
            <a:alphaModFix/>
          </a:blip>
          <a:stretch>
            <a:fillRect/>
          </a:stretch>
        </p:blipFill>
        <p:spPr>
          <a:xfrm>
            <a:off x="5924049" y="2076550"/>
            <a:ext cx="1951891" cy="2513674"/>
          </a:xfrm>
          <a:prstGeom prst="rect">
            <a:avLst/>
          </a:prstGeom>
          <a:noFill/>
          <a:ln>
            <a:noFill/>
          </a:ln>
        </p:spPr>
      </p:pic>
      <p:sp>
        <p:nvSpPr>
          <p:cNvPr id="102" name="Google Shape;102;p17"/>
          <p:cNvSpPr txBox="1"/>
          <p:nvPr>
            <p:ph idx="1" type="body"/>
          </p:nvPr>
        </p:nvSpPr>
        <p:spPr>
          <a:xfrm>
            <a:off x="5924050" y="1243750"/>
            <a:ext cx="3072000" cy="83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figsize(2, 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sns.countplot(kickstarter['SuccessfulBool']);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plt.xlabel('Campaign Only Success or Failure');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plt.ylabel('Count');</a:t>
            </a:r>
            <a:endParaRPr sz="800">
              <a:solidFill>
                <a:srgbClr val="0B5394"/>
              </a:solidFill>
              <a:latin typeface="Source Code Pro"/>
              <a:ea typeface="Source Code Pro"/>
              <a:cs typeface="Source Code Pro"/>
              <a:sym typeface="Source Code Pro"/>
            </a:endParaRPr>
          </a:p>
        </p:txBody>
      </p:sp>
      <p:pic>
        <p:nvPicPr>
          <p:cNvPr id="103" name="Google Shape;103;p17"/>
          <p:cNvPicPr preferRelativeResize="0"/>
          <p:nvPr/>
        </p:nvPicPr>
        <p:blipFill>
          <a:blip r:embed="rId5">
            <a:alphaModFix/>
          </a:blip>
          <a:stretch>
            <a:fillRect/>
          </a:stretch>
        </p:blipFill>
        <p:spPr>
          <a:xfrm>
            <a:off x="2909748" y="4743348"/>
            <a:ext cx="3324501" cy="24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18"/>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Interpretation</a:t>
            </a:r>
            <a:endParaRPr/>
          </a:p>
        </p:txBody>
      </p:sp>
      <p:sp>
        <p:nvSpPr>
          <p:cNvPr id="109" name="Google Shape;109;p18"/>
          <p:cNvSpPr txBox="1"/>
          <p:nvPr>
            <p:ph idx="1" type="body"/>
          </p:nvPr>
        </p:nvSpPr>
        <p:spPr>
          <a:xfrm>
            <a:off x="781500" y="1112475"/>
            <a:ext cx="7581000" cy="48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900">
                <a:solidFill>
                  <a:schemeClr val="dk1"/>
                </a:solidFill>
                <a:latin typeface="Source Code Pro"/>
                <a:ea typeface="Source Code Pro"/>
                <a:cs typeface="Source Code Pro"/>
                <a:sym typeface="Source Code Pro"/>
              </a:rPr>
              <a:t># when we look at the general statistics, we see how each feature covers a very different range.</a:t>
            </a:r>
            <a:endParaRPr b="1" sz="9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900">
                <a:solidFill>
                  <a:srgbClr val="0B5394"/>
                </a:solidFill>
                <a:latin typeface="Source Code Pro"/>
                <a:ea typeface="Source Code Pro"/>
                <a:cs typeface="Source Code Pro"/>
                <a:sym typeface="Source Code Pro"/>
              </a:rPr>
              <a:t>kickstarter.describe().transpose()</a:t>
            </a:r>
            <a:endParaRPr sz="9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900">
              <a:solidFill>
                <a:srgbClr val="0B5394"/>
              </a:solidFill>
              <a:latin typeface="Source Code Pro"/>
              <a:ea typeface="Source Code Pro"/>
              <a:cs typeface="Source Code Pro"/>
              <a:sym typeface="Source Code Pro"/>
            </a:endParaRPr>
          </a:p>
        </p:txBody>
      </p:sp>
      <p:pic>
        <p:nvPicPr>
          <p:cNvPr id="110" name="Google Shape;110;p18"/>
          <p:cNvPicPr preferRelativeResize="0"/>
          <p:nvPr/>
        </p:nvPicPr>
        <p:blipFill>
          <a:blip r:embed="rId3">
            <a:alphaModFix/>
          </a:blip>
          <a:stretch>
            <a:fillRect/>
          </a:stretch>
        </p:blipFill>
        <p:spPr>
          <a:xfrm>
            <a:off x="1212088" y="1695300"/>
            <a:ext cx="6719831" cy="323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3">
            <a:alphaModFix/>
          </a:blip>
          <a:stretch>
            <a:fillRect/>
          </a:stretch>
        </p:blipFill>
        <p:spPr>
          <a:xfrm>
            <a:off x="4020675" y="0"/>
            <a:ext cx="5123324" cy="5041351"/>
          </a:xfrm>
          <a:prstGeom prst="rect">
            <a:avLst/>
          </a:prstGeom>
          <a:noFill/>
          <a:ln>
            <a:noFill/>
          </a:ln>
        </p:spPr>
      </p:pic>
      <p:sp>
        <p:nvSpPr>
          <p:cNvPr id="116" name="Google Shape;116;p19"/>
          <p:cNvSpPr txBox="1"/>
          <p:nvPr>
            <p:ph type="title"/>
          </p:nvPr>
        </p:nvSpPr>
        <p:spPr>
          <a:xfrm>
            <a:off x="0" y="391350"/>
            <a:ext cx="41082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Interpretation</a:t>
            </a:r>
            <a:endParaRPr/>
          </a:p>
        </p:txBody>
      </p:sp>
      <p:sp>
        <p:nvSpPr>
          <p:cNvPr id="117" name="Google Shape;117;p19"/>
          <p:cNvSpPr txBox="1"/>
          <p:nvPr>
            <p:ph idx="1" type="body"/>
          </p:nvPr>
        </p:nvSpPr>
        <p:spPr>
          <a:xfrm>
            <a:off x="161400" y="1132625"/>
            <a:ext cx="3859200" cy="385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Let's take a quick look at the common distribution of a few pairs of columns</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sns.pairplot(kickstarter[['goal','pledged','staff_pick', 'backers_count', 'spotlight','SuccessfulBool']], diag_kind='kde')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It looks like the goal variable has a huge spread</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kickstarter['goal'].sort_values().tail()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the pledged amount is more reasonable because this represents real money that people decided to give</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kickstarter['pledged'].sort_values().tail()</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p:txBody>
      </p:sp>
      <p:pic>
        <p:nvPicPr>
          <p:cNvPr id="118" name="Google Shape;118;p19"/>
          <p:cNvPicPr preferRelativeResize="0"/>
          <p:nvPr/>
        </p:nvPicPr>
        <p:blipFill>
          <a:blip r:embed="rId4">
            <a:alphaModFix/>
          </a:blip>
          <a:stretch>
            <a:fillRect/>
          </a:stretch>
        </p:blipFill>
        <p:spPr>
          <a:xfrm>
            <a:off x="1288038" y="2719675"/>
            <a:ext cx="1532125" cy="779150"/>
          </a:xfrm>
          <a:prstGeom prst="rect">
            <a:avLst/>
          </a:prstGeom>
          <a:noFill/>
          <a:ln cap="flat" cmpd="sng" w="9525">
            <a:solidFill>
              <a:schemeClr val="dk2"/>
            </a:solidFill>
            <a:prstDash val="solid"/>
            <a:round/>
            <a:headEnd len="sm" w="sm" type="none"/>
            <a:tailEnd len="sm" w="sm" type="none"/>
          </a:ln>
        </p:spPr>
      </p:pic>
      <p:pic>
        <p:nvPicPr>
          <p:cNvPr id="119" name="Google Shape;119;p19"/>
          <p:cNvPicPr preferRelativeResize="0"/>
          <p:nvPr/>
        </p:nvPicPr>
        <p:blipFill>
          <a:blip r:embed="rId5">
            <a:alphaModFix/>
          </a:blip>
          <a:stretch>
            <a:fillRect/>
          </a:stretch>
        </p:blipFill>
        <p:spPr>
          <a:xfrm>
            <a:off x="1228763" y="4146600"/>
            <a:ext cx="1650658" cy="7791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20"/>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Interpretation</a:t>
            </a:r>
            <a:endParaRPr/>
          </a:p>
        </p:txBody>
      </p:sp>
      <p:sp>
        <p:nvSpPr>
          <p:cNvPr id="125" name="Google Shape;125;p20"/>
          <p:cNvSpPr txBox="1"/>
          <p:nvPr>
            <p:ph idx="1" type="body"/>
          </p:nvPr>
        </p:nvSpPr>
        <p:spPr>
          <a:xfrm>
            <a:off x="235275" y="1151238"/>
            <a:ext cx="8485200" cy="181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 kickstarter['goal'].describe()['25%']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third_quartile = kickstarter['goal'].describe()['75%']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iqr = third_quartile - first_quartile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kickstarter_goal_iqr = kickstarter[(kickstarter['goal'] &gt; first_quartile) &amp; (kickstarter['goal'] &lt; third_quartile)]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kickstarter_goal_iqr.describe().transpose()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figsize(5, 5)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plt.hist(kickstarter_goal_iqr['goal'], 10, density = 10, </a:t>
            </a:r>
            <a:endParaRPr sz="800">
              <a:solidFill>
                <a:srgbClr val="0B5394"/>
              </a:solidFill>
              <a:latin typeface="Source Code Pro"/>
              <a:ea typeface="Source Code Pro"/>
              <a:cs typeface="Source Code Pro"/>
              <a:sym typeface="Source Code Pro"/>
            </a:endParaRPr>
          </a:p>
          <a:p>
            <a:pPr indent="45720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color ='red',edgecolor = 'black', alpha = 0.7)</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plt.xlabel('Campaign Goal USD')</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plt.ylabel('Campaign Goal Distribution')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plt.show()</a:t>
            </a:r>
            <a:endParaRPr sz="800">
              <a:solidFill>
                <a:srgbClr val="0B5394"/>
              </a:solidFill>
              <a:latin typeface="Source Code Pro"/>
              <a:ea typeface="Source Code Pro"/>
              <a:cs typeface="Source Code Pro"/>
              <a:sym typeface="Source Code Pro"/>
            </a:endParaRPr>
          </a:p>
        </p:txBody>
      </p:sp>
      <p:pic>
        <p:nvPicPr>
          <p:cNvPr id="126" name="Google Shape;126;p20"/>
          <p:cNvPicPr preferRelativeResize="0"/>
          <p:nvPr/>
        </p:nvPicPr>
        <p:blipFill>
          <a:blip r:embed="rId3">
            <a:alphaModFix/>
          </a:blip>
          <a:stretch>
            <a:fillRect/>
          </a:stretch>
        </p:blipFill>
        <p:spPr>
          <a:xfrm>
            <a:off x="4128250" y="2151525"/>
            <a:ext cx="4700477" cy="2408926"/>
          </a:xfrm>
          <a:prstGeom prst="rect">
            <a:avLst/>
          </a:prstGeom>
          <a:noFill/>
          <a:ln>
            <a:noFill/>
          </a:ln>
        </p:spPr>
      </p:pic>
      <p:pic>
        <p:nvPicPr>
          <p:cNvPr id="127" name="Google Shape;127;p20"/>
          <p:cNvPicPr preferRelativeResize="0"/>
          <p:nvPr/>
        </p:nvPicPr>
        <p:blipFill>
          <a:blip r:embed="rId4">
            <a:alphaModFix/>
          </a:blip>
          <a:stretch>
            <a:fillRect/>
          </a:stretch>
        </p:blipFill>
        <p:spPr>
          <a:xfrm>
            <a:off x="1302125" y="3097350"/>
            <a:ext cx="1757575" cy="177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0" y="391350"/>
            <a:ext cx="9144000" cy="626100"/>
          </a:xfrm>
          <a:prstGeom prst="rect">
            <a:avLst/>
          </a:prstGeom>
          <a:gradFill>
            <a:gsLst>
              <a:gs pos="0">
                <a:srgbClr val="FFFFFF"/>
              </a:gs>
              <a:gs pos="100000">
                <a:srgbClr val="B3B3B3"/>
              </a:gs>
            </a:gsLst>
            <a:lin ang="5400012" scaled="0"/>
          </a:grad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11111"/>
              <a:buNone/>
            </a:pPr>
            <a:r>
              <a:rPr lang="tr"/>
              <a:t>Outlier Data</a:t>
            </a:r>
            <a:endParaRPr/>
          </a:p>
        </p:txBody>
      </p:sp>
      <p:sp>
        <p:nvSpPr>
          <p:cNvPr id="133" name="Google Shape;133;p21"/>
          <p:cNvSpPr txBox="1"/>
          <p:nvPr>
            <p:ph idx="1" type="body"/>
          </p:nvPr>
        </p:nvSpPr>
        <p:spPr>
          <a:xfrm>
            <a:off x="161325" y="1084025"/>
            <a:ext cx="5244300" cy="379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trim backers_count, pledged and create_to_launch_days then create</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a new IQR dataframe with these truncated values</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kickstarter_iqr_trimmed = kic</a:t>
            </a:r>
            <a:r>
              <a:rPr lang="tr" sz="800">
                <a:solidFill>
                  <a:srgbClr val="0B5394"/>
                </a:solidFill>
                <a:latin typeface="Source Code Pro"/>
                <a:ea typeface="Source Code Pro"/>
                <a:cs typeface="Source Code Pro"/>
                <a:sym typeface="Source Code Pro"/>
              </a:rPr>
              <a:t>k</a:t>
            </a:r>
            <a:r>
              <a:rPr lang="tr" sz="800">
                <a:solidFill>
                  <a:srgbClr val="0B5394"/>
                </a:solidFill>
                <a:latin typeface="Source Code Pro"/>
                <a:ea typeface="Source Code Pro"/>
                <a:cs typeface="Source Code Pro"/>
                <a:sym typeface="Source Code Pro"/>
              </a:rPr>
              <a:t>starter_goal_iqr</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 kickstarter['create_to_launch_days'].describe()['25%']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third_quartile = kickstarter['create_to_launch_days'].describe()['75%']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iqr = third_quartile - first_quartile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kickstarter_iqr_trimmed = kickstarter[(kickstarter['create_to_launch_days'] &gt; </a:t>
            </a:r>
            <a:endParaRPr sz="800">
              <a:solidFill>
                <a:srgbClr val="0B5394"/>
              </a:solidFill>
              <a:latin typeface="Source Code Pro"/>
              <a:ea typeface="Source Code Pro"/>
              <a:cs typeface="Source Code Pro"/>
              <a:sym typeface="Source Code Pro"/>
            </a:endParaRPr>
          </a:p>
          <a:p>
            <a:pPr indent="0" lvl="0" marL="45720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&amp; (kickstarter['create_to_launch_days'] &lt; third_quartile)]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 kickstarter['pledged'].describe()['25%']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third_quartile = kickstarter['pledged'].describe()['75%']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iqr = third_quartile - first_quartile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kickstarter_iqr_trimmed = kickstarter[(kickstarter['pledged'] &gt; </a:t>
            </a:r>
            <a:endParaRPr sz="800">
              <a:solidFill>
                <a:srgbClr val="0B5394"/>
              </a:solidFill>
              <a:latin typeface="Source Code Pro"/>
              <a:ea typeface="Source Code Pro"/>
              <a:cs typeface="Source Code Pro"/>
              <a:sym typeface="Source Code Pro"/>
            </a:endParaRPr>
          </a:p>
          <a:p>
            <a:pPr indent="45720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&amp; (kickstarter['pledged'] &lt; third_quartile)]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 kickstarter['backers_count'].describe()['25%']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third_quartile = kickstarter['backers_count'].describe()['75%']</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iqr = third_quartile - first_quartile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kickstarter_iqr_trimmed = kickstarter[(kickstarter['backers_count'] &gt; </a:t>
            </a:r>
            <a:endParaRPr sz="800">
              <a:solidFill>
                <a:srgbClr val="0B5394"/>
              </a:solidFill>
              <a:latin typeface="Source Code Pro"/>
              <a:ea typeface="Source Code Pro"/>
              <a:cs typeface="Source Code Pro"/>
              <a:sym typeface="Source Code Pro"/>
            </a:endParaRPr>
          </a:p>
          <a:p>
            <a:pPr indent="45720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first_quartile) &amp; (kickstarter['backers_count'] &lt; third_quartile)]</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This reduction resulted in a dataframe where there are 9308 instances,</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tr" sz="800">
                <a:solidFill>
                  <a:schemeClr val="dk1"/>
                </a:solidFill>
                <a:latin typeface="Source Code Pro"/>
                <a:ea typeface="Source Code Pro"/>
                <a:cs typeface="Source Code Pro"/>
                <a:sym typeface="Source Code Pro"/>
              </a:rPr>
              <a:t>#  with only the IQR for the variables in question remaining.</a:t>
            </a:r>
            <a:endParaRPr b="1" sz="8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800">
                <a:solidFill>
                  <a:srgbClr val="0B5394"/>
                </a:solidFill>
                <a:latin typeface="Source Code Pro"/>
                <a:ea typeface="Source Code Pro"/>
                <a:cs typeface="Source Code Pro"/>
                <a:sym typeface="Source Code Pro"/>
              </a:rPr>
              <a:t>len(kickstarter_iqr_trimmed)</a:t>
            </a:r>
            <a:endParaRPr sz="8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800">
              <a:solidFill>
                <a:srgbClr val="0B5394"/>
              </a:solidFill>
              <a:latin typeface="Source Code Pro"/>
              <a:ea typeface="Source Code Pro"/>
              <a:cs typeface="Source Code Pro"/>
              <a:sym typeface="Source Code Pro"/>
            </a:endParaRPr>
          </a:p>
        </p:txBody>
      </p:sp>
      <p:pic>
        <p:nvPicPr>
          <p:cNvPr id="134" name="Google Shape;134;p21"/>
          <p:cNvPicPr preferRelativeResize="0"/>
          <p:nvPr/>
        </p:nvPicPr>
        <p:blipFill>
          <a:blip r:embed="rId3">
            <a:alphaModFix/>
          </a:blip>
          <a:stretch>
            <a:fillRect/>
          </a:stretch>
        </p:blipFill>
        <p:spPr>
          <a:xfrm>
            <a:off x="2180700" y="4595250"/>
            <a:ext cx="508750" cy="286175"/>
          </a:xfrm>
          <a:prstGeom prst="rect">
            <a:avLst/>
          </a:prstGeom>
          <a:noFill/>
          <a:ln cap="flat" cmpd="sng" w="9525">
            <a:solidFill>
              <a:schemeClr val="dk2"/>
            </a:solidFill>
            <a:prstDash val="solid"/>
            <a:round/>
            <a:headEnd len="sm" w="sm" type="none"/>
            <a:tailEnd len="sm" w="sm" type="none"/>
          </a:ln>
        </p:spPr>
      </p:pic>
      <p:sp>
        <p:nvSpPr>
          <p:cNvPr id="135" name="Google Shape;135;p21"/>
          <p:cNvSpPr txBox="1"/>
          <p:nvPr>
            <p:ph idx="1" type="body"/>
          </p:nvPr>
        </p:nvSpPr>
        <p:spPr>
          <a:xfrm>
            <a:off x="5433075" y="1371525"/>
            <a:ext cx="3536100" cy="62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700">
                <a:solidFill>
                  <a:schemeClr val="dk1"/>
                </a:solidFill>
                <a:latin typeface="Source Code Pro"/>
                <a:ea typeface="Source Code Pro"/>
                <a:cs typeface="Source Code Pro"/>
                <a:sym typeface="Source Code Pro"/>
              </a:rPr>
              <a:t># correlations btw each variable against SuccessfulBool, which remember, is a binary value where 0=failed and 1=succeeded</a:t>
            </a:r>
            <a:endParaRPr b="1" sz="700">
              <a:solidFill>
                <a:schemeClr val="dk1"/>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tr" sz="700">
                <a:solidFill>
                  <a:srgbClr val="0B5394"/>
                </a:solidFill>
                <a:latin typeface="Source Code Pro"/>
                <a:ea typeface="Source Code Pro"/>
                <a:cs typeface="Source Code Pro"/>
                <a:sym typeface="Source Code Pro"/>
              </a:rPr>
              <a:t>kickstarter_iqr_trimmed.corr()['SuccessfulBool'].sort_values()</a:t>
            </a:r>
            <a:endParaRPr sz="700">
              <a:solidFill>
                <a:srgbClr val="0B5394"/>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700">
              <a:solidFill>
                <a:srgbClr val="0B5394"/>
              </a:solidFill>
              <a:latin typeface="Source Code Pro"/>
              <a:ea typeface="Source Code Pro"/>
              <a:cs typeface="Source Code Pro"/>
              <a:sym typeface="Source Code Pro"/>
            </a:endParaRPr>
          </a:p>
        </p:txBody>
      </p:sp>
      <p:pic>
        <p:nvPicPr>
          <p:cNvPr id="136" name="Google Shape;136;p21"/>
          <p:cNvPicPr preferRelativeResize="0"/>
          <p:nvPr/>
        </p:nvPicPr>
        <p:blipFill>
          <a:blip r:embed="rId4">
            <a:alphaModFix/>
          </a:blip>
          <a:stretch>
            <a:fillRect/>
          </a:stretch>
        </p:blipFill>
        <p:spPr>
          <a:xfrm>
            <a:off x="5900462" y="2069350"/>
            <a:ext cx="2601325" cy="21463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